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62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61" r:id="rId28"/>
    <p:sldId id="260" r:id="rId29"/>
    <p:sldId id="259" r:id="rId30"/>
    <p:sldId id="258" r:id="rId31"/>
    <p:sldId id="26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4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2" Type="http://schemas.openxmlformats.org/officeDocument/2006/relationships/image" Target="../media/image77.e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80.wmf"/><Relationship Id="rId15" Type="http://schemas.openxmlformats.org/officeDocument/2006/relationships/image" Target="../media/image90.emf"/><Relationship Id="rId10" Type="http://schemas.openxmlformats.org/officeDocument/2006/relationships/image" Target="../media/image8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Relationship Id="rId14" Type="http://schemas.openxmlformats.org/officeDocument/2006/relationships/image" Target="../media/image89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56.wmf"/><Relationship Id="rId1" Type="http://schemas.openxmlformats.org/officeDocument/2006/relationships/image" Target="../media/image9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e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2" Type="http://schemas.openxmlformats.org/officeDocument/2006/relationships/image" Target="../media/image102.emf"/><Relationship Id="rId1" Type="http://schemas.openxmlformats.org/officeDocument/2006/relationships/image" Target="../media/image101.emf"/><Relationship Id="rId6" Type="http://schemas.openxmlformats.org/officeDocument/2006/relationships/image" Target="../media/image106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image" Target="../media/image120.wmf"/><Relationship Id="rId3" Type="http://schemas.openxmlformats.org/officeDocument/2006/relationships/image" Target="../media/image110.wmf"/><Relationship Id="rId7" Type="http://schemas.openxmlformats.org/officeDocument/2006/relationships/image" Target="../media/image114.wmf"/><Relationship Id="rId12" Type="http://schemas.openxmlformats.org/officeDocument/2006/relationships/image" Target="../media/image119.emf"/><Relationship Id="rId2" Type="http://schemas.openxmlformats.org/officeDocument/2006/relationships/image" Target="../media/image109.emf"/><Relationship Id="rId1" Type="http://schemas.openxmlformats.org/officeDocument/2006/relationships/image" Target="../media/image108.emf"/><Relationship Id="rId6" Type="http://schemas.openxmlformats.org/officeDocument/2006/relationships/image" Target="../media/image113.wmf"/><Relationship Id="rId11" Type="http://schemas.openxmlformats.org/officeDocument/2006/relationships/image" Target="../media/image118.wmf"/><Relationship Id="rId5" Type="http://schemas.openxmlformats.org/officeDocument/2006/relationships/image" Target="../media/image112.wmf"/><Relationship Id="rId10" Type="http://schemas.openxmlformats.org/officeDocument/2006/relationships/image" Target="../media/image117.e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3.wmf"/><Relationship Id="rId1" Type="http://schemas.openxmlformats.org/officeDocument/2006/relationships/image" Target="../media/image12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5" Type="http://schemas.openxmlformats.org/officeDocument/2006/relationships/image" Target="../media/image127.wmf"/><Relationship Id="rId4" Type="http://schemas.openxmlformats.org/officeDocument/2006/relationships/image" Target="../media/image126.e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image" Target="../media/image130.emf"/><Relationship Id="rId7" Type="http://schemas.openxmlformats.org/officeDocument/2006/relationships/image" Target="../media/image134.emf"/><Relationship Id="rId2" Type="http://schemas.openxmlformats.org/officeDocument/2006/relationships/image" Target="../media/image129.emf"/><Relationship Id="rId1" Type="http://schemas.openxmlformats.org/officeDocument/2006/relationships/image" Target="../media/image128.e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Relationship Id="rId9" Type="http://schemas.openxmlformats.org/officeDocument/2006/relationships/image" Target="../media/image136.e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emf"/><Relationship Id="rId3" Type="http://schemas.openxmlformats.org/officeDocument/2006/relationships/image" Target="../media/image139.wmf"/><Relationship Id="rId7" Type="http://schemas.openxmlformats.org/officeDocument/2006/relationships/image" Target="../media/image143.e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emf"/><Relationship Id="rId5" Type="http://schemas.openxmlformats.org/officeDocument/2006/relationships/image" Target="../media/image141.emf"/><Relationship Id="rId10" Type="http://schemas.openxmlformats.org/officeDocument/2006/relationships/image" Target="../media/image146.emf"/><Relationship Id="rId4" Type="http://schemas.openxmlformats.org/officeDocument/2006/relationships/image" Target="../media/image140.emf"/><Relationship Id="rId9" Type="http://schemas.openxmlformats.org/officeDocument/2006/relationships/image" Target="../media/image145.e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13" Type="http://schemas.openxmlformats.org/officeDocument/2006/relationships/image" Target="../media/image164.wmf"/><Relationship Id="rId3" Type="http://schemas.openxmlformats.org/officeDocument/2006/relationships/image" Target="../media/image154.wmf"/><Relationship Id="rId7" Type="http://schemas.openxmlformats.org/officeDocument/2006/relationships/image" Target="../media/image158.wmf"/><Relationship Id="rId12" Type="http://schemas.openxmlformats.org/officeDocument/2006/relationships/image" Target="../media/image163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11" Type="http://schemas.openxmlformats.org/officeDocument/2006/relationships/image" Target="../media/image162.wmf"/><Relationship Id="rId5" Type="http://schemas.openxmlformats.org/officeDocument/2006/relationships/image" Target="../media/image156.wmf"/><Relationship Id="rId15" Type="http://schemas.openxmlformats.org/officeDocument/2006/relationships/image" Target="../media/image166.emf"/><Relationship Id="rId10" Type="http://schemas.openxmlformats.org/officeDocument/2006/relationships/image" Target="../media/image161.wmf"/><Relationship Id="rId4" Type="http://schemas.openxmlformats.org/officeDocument/2006/relationships/image" Target="../media/image155.wmf"/><Relationship Id="rId9" Type="http://schemas.openxmlformats.org/officeDocument/2006/relationships/image" Target="../media/image160.wmf"/><Relationship Id="rId14" Type="http://schemas.openxmlformats.org/officeDocument/2006/relationships/image" Target="../media/image16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13.wmf"/><Relationship Id="rId1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e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4.wmf"/><Relationship Id="rId3" Type="http://schemas.openxmlformats.org/officeDocument/2006/relationships/image" Target="../media/image64.emf"/><Relationship Id="rId7" Type="http://schemas.openxmlformats.org/officeDocument/2006/relationships/image" Target="../media/image68.wmf"/><Relationship Id="rId12" Type="http://schemas.openxmlformats.org/officeDocument/2006/relationships/image" Target="../media/image73.wmf"/><Relationship Id="rId2" Type="http://schemas.openxmlformats.org/officeDocument/2006/relationships/image" Target="../media/image63.e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Relationship Id="rId14" Type="http://schemas.openxmlformats.org/officeDocument/2006/relationships/image" Target="../media/image7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87D9-8D75-4B7A-80D1-FA488B832402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FAE79-5D6D-40A7-9BED-6DEB3B770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4D76CE-4256-4CDB-B8B1-A5DEC576125F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8A2F4B-4151-4757-9C02-8058E0FAC3F1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7720F2-1120-4584-824F-211637D87045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E332B0-9F91-4F30-A086-2FC552122B7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5DD4C4-5C48-4A93-A2F6-F595DF46172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FFBE5D-602E-4CB2-8A30-38C0888645E3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3F7A9A-3A16-4104-854E-DD5FFE8FCEF3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38FEAB-355E-4B82-8AAC-2019FCF4F221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683C44-B66C-4704-B980-9A71D752658A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FFCE63-50C6-4582-B7A2-BFF34C7921C6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5EBB44-CFC5-42A8-BD02-7162079A332C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C26D3-4209-4748-9A22-E6299FC0F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8F0DA-E200-4D0A-B41E-20FF0508D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B5A4-DD94-4047-998B-20F3618C7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87353A-A80F-4B92-9908-3EC5C7383E28}" type="datetimeFigureOut">
              <a:rPr lang="ru-RU" smtClean="0"/>
              <a:pPr/>
              <a:t>27.10.2019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C586E3-5FEE-410A-B82B-A3DF7F8DB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7.e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68.bin"/><Relationship Id="rId26" Type="http://schemas.openxmlformats.org/officeDocument/2006/relationships/oleObject" Target="../embeddings/oleObject7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70.wmf"/><Relationship Id="rId7" Type="http://schemas.openxmlformats.org/officeDocument/2006/relationships/image" Target="../media/image63.e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68.wmf"/><Relationship Id="rId25" Type="http://schemas.openxmlformats.org/officeDocument/2006/relationships/image" Target="../media/image72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29" Type="http://schemas.openxmlformats.org/officeDocument/2006/relationships/image" Target="../media/image74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5.wmf"/><Relationship Id="rId24" Type="http://schemas.openxmlformats.org/officeDocument/2006/relationships/oleObject" Target="../embeddings/oleObject71.bin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23" Type="http://schemas.openxmlformats.org/officeDocument/2006/relationships/image" Target="../media/image71.wmf"/><Relationship Id="rId28" Type="http://schemas.openxmlformats.org/officeDocument/2006/relationships/oleObject" Target="../embeddings/oleObject73.bin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69.wmf"/><Relationship Id="rId31" Type="http://schemas.openxmlformats.org/officeDocument/2006/relationships/image" Target="../media/image75.e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4.e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Relationship Id="rId27" Type="http://schemas.openxmlformats.org/officeDocument/2006/relationships/image" Target="../media/image73.wmf"/><Relationship Id="rId30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wmf"/><Relationship Id="rId18" Type="http://schemas.openxmlformats.org/officeDocument/2006/relationships/oleObject" Target="../embeddings/oleObject82.bin"/><Relationship Id="rId26" Type="http://schemas.openxmlformats.org/officeDocument/2006/relationships/oleObject" Target="../embeddings/oleObject8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84.wmf"/><Relationship Id="rId7" Type="http://schemas.openxmlformats.org/officeDocument/2006/relationships/image" Target="../media/image77.e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82.wmf"/><Relationship Id="rId25" Type="http://schemas.openxmlformats.org/officeDocument/2006/relationships/image" Target="../media/image86.wmf"/><Relationship Id="rId33" Type="http://schemas.openxmlformats.org/officeDocument/2006/relationships/image" Target="../media/image90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29" Type="http://schemas.openxmlformats.org/officeDocument/2006/relationships/image" Target="../media/image88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9.wmf"/><Relationship Id="rId24" Type="http://schemas.openxmlformats.org/officeDocument/2006/relationships/oleObject" Target="../embeddings/oleObject85.bin"/><Relationship Id="rId32" Type="http://schemas.openxmlformats.org/officeDocument/2006/relationships/oleObject" Target="../embeddings/oleObject89.bin"/><Relationship Id="rId5" Type="http://schemas.openxmlformats.org/officeDocument/2006/relationships/image" Target="../media/image76.wmf"/><Relationship Id="rId15" Type="http://schemas.openxmlformats.org/officeDocument/2006/relationships/image" Target="../media/image81.wmf"/><Relationship Id="rId23" Type="http://schemas.openxmlformats.org/officeDocument/2006/relationships/image" Target="../media/image85.wmf"/><Relationship Id="rId28" Type="http://schemas.openxmlformats.org/officeDocument/2006/relationships/oleObject" Target="../embeddings/oleObject87.bin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83.wmf"/><Relationship Id="rId31" Type="http://schemas.openxmlformats.org/officeDocument/2006/relationships/image" Target="../media/image89.e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8.wmf"/><Relationship Id="rId14" Type="http://schemas.openxmlformats.org/officeDocument/2006/relationships/oleObject" Target="../embeddings/oleObject80.bin"/><Relationship Id="rId22" Type="http://schemas.openxmlformats.org/officeDocument/2006/relationships/oleObject" Target="../embeddings/oleObject84.bin"/><Relationship Id="rId27" Type="http://schemas.openxmlformats.org/officeDocument/2006/relationships/image" Target="../media/image87.wmf"/><Relationship Id="rId30" Type="http://schemas.openxmlformats.org/officeDocument/2006/relationships/oleObject" Target="../embeddings/oleObject88.bin"/><Relationship Id="rId8" Type="http://schemas.openxmlformats.org/officeDocument/2006/relationships/oleObject" Target="../embeddings/oleObject7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91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9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97.wmf"/><Relationship Id="rId18" Type="http://schemas.openxmlformats.org/officeDocument/2006/relationships/oleObject" Target="../embeddings/oleObject10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4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99.e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9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6.wmf"/><Relationship Id="rId5" Type="http://schemas.openxmlformats.org/officeDocument/2006/relationships/image" Target="../media/image93.wmf"/><Relationship Id="rId15" Type="http://schemas.openxmlformats.org/officeDocument/2006/relationships/image" Target="../media/image98.wmf"/><Relationship Id="rId10" Type="http://schemas.openxmlformats.org/officeDocument/2006/relationships/oleObject" Target="../embeddings/oleObject96.bin"/><Relationship Id="rId19" Type="http://schemas.openxmlformats.org/officeDocument/2006/relationships/image" Target="../media/image100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5.wmf"/><Relationship Id="rId14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10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2.emf"/><Relationship Id="rId12" Type="http://schemas.openxmlformats.org/officeDocument/2006/relationships/oleObject" Target="../embeddings/oleObject105.bin"/><Relationship Id="rId17" Type="http://schemas.openxmlformats.org/officeDocument/2006/relationships/image" Target="../media/image107.w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10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104.wmf"/><Relationship Id="rId5" Type="http://schemas.openxmlformats.org/officeDocument/2006/relationships/image" Target="../media/image101.emf"/><Relationship Id="rId15" Type="http://schemas.openxmlformats.org/officeDocument/2006/relationships/image" Target="../media/image106.wmf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103.wmf"/><Relationship Id="rId14" Type="http://schemas.openxmlformats.org/officeDocument/2006/relationships/oleObject" Target="../embeddings/oleObject10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image" Target="../media/image112.wmf"/><Relationship Id="rId18" Type="http://schemas.openxmlformats.org/officeDocument/2006/relationships/oleObject" Target="../embeddings/oleObject115.bin"/><Relationship Id="rId26" Type="http://schemas.openxmlformats.org/officeDocument/2006/relationships/oleObject" Target="../embeddings/oleObject119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16.wmf"/><Relationship Id="rId7" Type="http://schemas.openxmlformats.org/officeDocument/2006/relationships/image" Target="../media/image109.emf"/><Relationship Id="rId12" Type="http://schemas.openxmlformats.org/officeDocument/2006/relationships/oleObject" Target="../embeddings/oleObject112.bin"/><Relationship Id="rId17" Type="http://schemas.openxmlformats.org/officeDocument/2006/relationships/image" Target="../media/image114.wmf"/><Relationship Id="rId25" Type="http://schemas.openxmlformats.org/officeDocument/2006/relationships/image" Target="../media/image118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6.bin"/><Relationship Id="rId29" Type="http://schemas.openxmlformats.org/officeDocument/2006/relationships/image" Target="../media/image120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111.wmf"/><Relationship Id="rId24" Type="http://schemas.openxmlformats.org/officeDocument/2006/relationships/oleObject" Target="../embeddings/oleObject118.bin"/><Relationship Id="rId5" Type="http://schemas.openxmlformats.org/officeDocument/2006/relationships/image" Target="../media/image108.emf"/><Relationship Id="rId15" Type="http://schemas.openxmlformats.org/officeDocument/2006/relationships/image" Target="../media/image113.wmf"/><Relationship Id="rId23" Type="http://schemas.openxmlformats.org/officeDocument/2006/relationships/image" Target="../media/image117.emf"/><Relationship Id="rId28" Type="http://schemas.openxmlformats.org/officeDocument/2006/relationships/oleObject" Target="../embeddings/oleObject120.bin"/><Relationship Id="rId10" Type="http://schemas.openxmlformats.org/officeDocument/2006/relationships/oleObject" Target="../embeddings/oleObject111.bin"/><Relationship Id="rId19" Type="http://schemas.openxmlformats.org/officeDocument/2006/relationships/image" Target="../media/image115.wmf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110.wmf"/><Relationship Id="rId14" Type="http://schemas.openxmlformats.org/officeDocument/2006/relationships/oleObject" Target="../embeddings/oleObject113.bin"/><Relationship Id="rId22" Type="http://schemas.openxmlformats.org/officeDocument/2006/relationships/oleObject" Target="../embeddings/oleObject117.bin"/><Relationship Id="rId27" Type="http://schemas.openxmlformats.org/officeDocument/2006/relationships/image" Target="../media/image11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21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2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image" Target="../media/image127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4.wmf"/><Relationship Id="rId12" Type="http://schemas.openxmlformats.org/officeDocument/2006/relationships/oleObject" Target="../embeddings/oleObject12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126.emf"/><Relationship Id="rId5" Type="http://schemas.openxmlformats.org/officeDocument/2006/relationships/image" Target="../media/image123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12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36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36.emf"/><Relationship Id="rId7" Type="http://schemas.openxmlformats.org/officeDocument/2006/relationships/image" Target="../media/image129.emf"/><Relationship Id="rId12" Type="http://schemas.openxmlformats.org/officeDocument/2006/relationships/oleObject" Target="../embeddings/oleObject133.bin"/><Relationship Id="rId17" Type="http://schemas.openxmlformats.org/officeDocument/2006/relationships/image" Target="../media/image134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35.bin"/><Relationship Id="rId20" Type="http://schemas.openxmlformats.org/officeDocument/2006/relationships/oleObject" Target="../embeddings/oleObject137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30.bin"/><Relationship Id="rId11" Type="http://schemas.openxmlformats.org/officeDocument/2006/relationships/image" Target="../media/image131.wmf"/><Relationship Id="rId5" Type="http://schemas.openxmlformats.org/officeDocument/2006/relationships/image" Target="../media/image128.emf"/><Relationship Id="rId15" Type="http://schemas.openxmlformats.org/officeDocument/2006/relationships/image" Target="../media/image133.wmf"/><Relationship Id="rId10" Type="http://schemas.openxmlformats.org/officeDocument/2006/relationships/oleObject" Target="../embeddings/oleObject132.bin"/><Relationship Id="rId19" Type="http://schemas.openxmlformats.org/officeDocument/2006/relationships/image" Target="../media/image135.wmf"/><Relationship Id="rId4" Type="http://schemas.openxmlformats.org/officeDocument/2006/relationships/oleObject" Target="../embeddings/oleObject129.bin"/><Relationship Id="rId9" Type="http://schemas.openxmlformats.org/officeDocument/2006/relationships/image" Target="../media/image130.emf"/><Relationship Id="rId14" Type="http://schemas.openxmlformats.org/officeDocument/2006/relationships/oleObject" Target="../embeddings/oleObject13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13" Type="http://schemas.openxmlformats.org/officeDocument/2006/relationships/oleObject" Target="../embeddings/oleObject143.bin"/><Relationship Id="rId18" Type="http://schemas.openxmlformats.org/officeDocument/2006/relationships/image" Target="../media/image144.emf"/><Relationship Id="rId3" Type="http://schemas.openxmlformats.org/officeDocument/2006/relationships/oleObject" Target="../embeddings/oleObject138.bin"/><Relationship Id="rId21" Type="http://schemas.openxmlformats.org/officeDocument/2006/relationships/oleObject" Target="../embeddings/oleObject147.bin"/><Relationship Id="rId7" Type="http://schemas.openxmlformats.org/officeDocument/2006/relationships/oleObject" Target="../embeddings/oleObject140.bin"/><Relationship Id="rId12" Type="http://schemas.openxmlformats.org/officeDocument/2006/relationships/image" Target="../media/image141.emf"/><Relationship Id="rId17" Type="http://schemas.openxmlformats.org/officeDocument/2006/relationships/oleObject" Target="../embeddings/oleObject145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43.emf"/><Relationship Id="rId20" Type="http://schemas.openxmlformats.org/officeDocument/2006/relationships/image" Target="../media/image145.e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38.wmf"/><Relationship Id="rId11" Type="http://schemas.openxmlformats.org/officeDocument/2006/relationships/oleObject" Target="../embeddings/oleObject142.bin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4.bin"/><Relationship Id="rId10" Type="http://schemas.openxmlformats.org/officeDocument/2006/relationships/image" Target="../media/image140.emf"/><Relationship Id="rId19" Type="http://schemas.openxmlformats.org/officeDocument/2006/relationships/oleObject" Target="../embeddings/oleObject146.bin"/><Relationship Id="rId4" Type="http://schemas.openxmlformats.org/officeDocument/2006/relationships/image" Target="../media/image137.wmf"/><Relationship Id="rId9" Type="http://schemas.openxmlformats.org/officeDocument/2006/relationships/oleObject" Target="../embeddings/oleObject141.bin"/><Relationship Id="rId14" Type="http://schemas.openxmlformats.org/officeDocument/2006/relationships/image" Target="../media/image142.emf"/><Relationship Id="rId22" Type="http://schemas.openxmlformats.org/officeDocument/2006/relationships/image" Target="../media/image146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emf"/><Relationship Id="rId2" Type="http://schemas.openxmlformats.org/officeDocument/2006/relationships/image" Target="../media/image14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emf"/><Relationship Id="rId5" Type="http://schemas.openxmlformats.org/officeDocument/2006/relationships/image" Target="../media/image150.emf"/><Relationship Id="rId4" Type="http://schemas.openxmlformats.org/officeDocument/2006/relationships/image" Target="../media/image149.emf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53.bin"/><Relationship Id="rId18" Type="http://schemas.openxmlformats.org/officeDocument/2006/relationships/image" Target="../media/image159.wmf"/><Relationship Id="rId26" Type="http://schemas.openxmlformats.org/officeDocument/2006/relationships/image" Target="../media/image163.wmf"/><Relationship Id="rId3" Type="http://schemas.openxmlformats.org/officeDocument/2006/relationships/oleObject" Target="../embeddings/oleObject148.bin"/><Relationship Id="rId21" Type="http://schemas.openxmlformats.org/officeDocument/2006/relationships/oleObject" Target="../embeddings/oleObject157.bin"/><Relationship Id="rId34" Type="http://schemas.openxmlformats.org/officeDocument/2006/relationships/image" Target="../media/image168.png"/><Relationship Id="rId7" Type="http://schemas.openxmlformats.org/officeDocument/2006/relationships/oleObject" Target="../embeddings/oleObject150.bin"/><Relationship Id="rId12" Type="http://schemas.openxmlformats.org/officeDocument/2006/relationships/image" Target="../media/image156.wmf"/><Relationship Id="rId17" Type="http://schemas.openxmlformats.org/officeDocument/2006/relationships/oleObject" Target="../embeddings/oleObject155.bin"/><Relationship Id="rId25" Type="http://schemas.openxmlformats.org/officeDocument/2006/relationships/oleObject" Target="../embeddings/oleObject159.bin"/><Relationship Id="rId33" Type="http://schemas.openxmlformats.org/officeDocument/2006/relationships/image" Target="../media/image166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58.wmf"/><Relationship Id="rId20" Type="http://schemas.openxmlformats.org/officeDocument/2006/relationships/image" Target="../media/image160.wmf"/><Relationship Id="rId29" Type="http://schemas.openxmlformats.org/officeDocument/2006/relationships/oleObject" Target="../embeddings/oleObject161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53.wmf"/><Relationship Id="rId11" Type="http://schemas.openxmlformats.org/officeDocument/2006/relationships/oleObject" Target="../embeddings/oleObject152.bin"/><Relationship Id="rId24" Type="http://schemas.openxmlformats.org/officeDocument/2006/relationships/image" Target="../media/image162.wmf"/><Relationship Id="rId32" Type="http://schemas.openxmlformats.org/officeDocument/2006/relationships/oleObject" Target="../embeddings/oleObject162.bin"/><Relationship Id="rId5" Type="http://schemas.openxmlformats.org/officeDocument/2006/relationships/oleObject" Target="../embeddings/oleObject149.bin"/><Relationship Id="rId15" Type="http://schemas.openxmlformats.org/officeDocument/2006/relationships/oleObject" Target="../embeddings/oleObject154.bin"/><Relationship Id="rId23" Type="http://schemas.openxmlformats.org/officeDocument/2006/relationships/oleObject" Target="../embeddings/oleObject158.bin"/><Relationship Id="rId28" Type="http://schemas.openxmlformats.org/officeDocument/2006/relationships/image" Target="../media/image164.wmf"/><Relationship Id="rId10" Type="http://schemas.openxmlformats.org/officeDocument/2006/relationships/image" Target="../media/image155.wmf"/><Relationship Id="rId19" Type="http://schemas.openxmlformats.org/officeDocument/2006/relationships/oleObject" Target="../embeddings/oleObject156.bin"/><Relationship Id="rId31" Type="http://schemas.openxmlformats.org/officeDocument/2006/relationships/image" Target="../media/image167.png"/><Relationship Id="rId4" Type="http://schemas.openxmlformats.org/officeDocument/2006/relationships/image" Target="../media/image152.wmf"/><Relationship Id="rId9" Type="http://schemas.openxmlformats.org/officeDocument/2006/relationships/oleObject" Target="../embeddings/oleObject151.bin"/><Relationship Id="rId14" Type="http://schemas.openxmlformats.org/officeDocument/2006/relationships/image" Target="../media/image157.wmf"/><Relationship Id="rId22" Type="http://schemas.openxmlformats.org/officeDocument/2006/relationships/image" Target="../media/image161.wmf"/><Relationship Id="rId27" Type="http://schemas.openxmlformats.org/officeDocument/2006/relationships/oleObject" Target="../embeddings/oleObject160.bin"/><Relationship Id="rId30" Type="http://schemas.openxmlformats.org/officeDocument/2006/relationships/image" Target="../media/image165.wmf"/><Relationship Id="rId8" Type="http://schemas.openxmlformats.org/officeDocument/2006/relationships/image" Target="../media/image15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gif"/><Relationship Id="rId7" Type="http://schemas.openxmlformats.org/officeDocument/2006/relationships/image" Target="../media/image174.gif"/><Relationship Id="rId2" Type="http://schemas.openxmlformats.org/officeDocument/2006/relationships/image" Target="../media/image16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3.gif"/><Relationship Id="rId5" Type="http://schemas.openxmlformats.org/officeDocument/2006/relationships/image" Target="../media/image172.gif"/><Relationship Id="rId4" Type="http://schemas.openxmlformats.org/officeDocument/2006/relationships/image" Target="../media/image171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gif"/><Relationship Id="rId2" Type="http://schemas.openxmlformats.org/officeDocument/2006/relationships/image" Target="../media/image17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9.gif"/><Relationship Id="rId5" Type="http://schemas.openxmlformats.org/officeDocument/2006/relationships/image" Target="../media/image178.gif"/><Relationship Id="rId4" Type="http://schemas.openxmlformats.org/officeDocument/2006/relationships/image" Target="../media/image177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gif"/><Relationship Id="rId2" Type="http://schemas.openxmlformats.org/officeDocument/2006/relationships/image" Target="../media/image18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gif"/><Relationship Id="rId2" Type="http://schemas.openxmlformats.org/officeDocument/2006/relationships/image" Target="../media/image18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4.gi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8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4752"/>
            <a:ext cx="9144000" cy="3143248"/>
          </a:xfrm>
        </p:spPr>
        <p:txBody>
          <a:bodyPr/>
          <a:lstStyle/>
          <a:p>
            <a:endParaRPr lang="ru-RU" sz="3600" dirty="0"/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286016"/>
          </a:xfrm>
        </p:spPr>
        <p:txBody>
          <a:bodyPr/>
          <a:lstStyle/>
          <a:p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Подготовка к ЕГЭ</a:t>
            </a:r>
            <a:br>
              <a:rPr lang="ru-RU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по математике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3" name="Rectangle 7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Итак,</a:t>
            </a:r>
          </a:p>
        </p:txBody>
      </p:sp>
      <p:graphicFrame>
        <p:nvGraphicFramePr>
          <p:cNvPr id="91140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5288" y="2781300"/>
          <a:ext cx="3671887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Формула" r:id="rId3" imgW="1193800" imgH="393700" progId="Equation.3">
                  <p:embed/>
                </p:oleObj>
              </mc:Choice>
              <mc:Fallback>
                <p:oleObj name="Формула" r:id="rId3" imgW="11938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81300"/>
                        <a:ext cx="3671887" cy="1211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2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11863" y="5300663"/>
          <a:ext cx="29527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Формула" r:id="rId5" imgW="1040948" imgH="203112" progId="Equation.3">
                  <p:embed/>
                </p:oleObj>
              </mc:Choice>
              <mc:Fallback>
                <p:oleObj name="Формула" r:id="rId5" imgW="1040948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300663"/>
                        <a:ext cx="29527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366FF">
                                <a:alpha val="3490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476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5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87450" y="1268413"/>
          <a:ext cx="25923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7" imgW="863225" imgH="393529" progId="Equation.3">
                  <p:embed/>
                </p:oleObj>
              </mc:Choice>
              <mc:Fallback>
                <p:oleObj name="Формула" r:id="rId7" imgW="863225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268413"/>
                        <a:ext cx="2592388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317500" y="5157788"/>
            <a:ext cx="29527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400" i="1"/>
              <a:t>Ответ:</a:t>
            </a:r>
          </a:p>
        </p:txBody>
      </p:sp>
      <p:graphicFrame>
        <p:nvGraphicFramePr>
          <p:cNvPr id="91148" name="Object 1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132138" y="4967288"/>
          <a:ext cx="273685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9" imgW="965200" imgH="393700" progId="Equation.3">
                  <p:embed/>
                </p:oleObj>
              </mc:Choice>
              <mc:Fallback>
                <p:oleObj name="Формула" r:id="rId9" imgW="965200" imgH="393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967288"/>
                        <a:ext cx="2736850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0" name="Object 14"/>
          <p:cNvGraphicFramePr>
            <a:graphicFrameLocks noChangeAspect="1"/>
          </p:cNvGraphicFramePr>
          <p:nvPr/>
        </p:nvGraphicFramePr>
        <p:xfrm>
          <a:off x="4211638" y="3141663"/>
          <a:ext cx="316865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Формула" r:id="rId11" imgW="1040948" imgH="203112" progId="Equation.3">
                  <p:embed/>
                </p:oleObj>
              </mc:Choice>
              <mc:Fallback>
                <p:oleObj name="Формула" r:id="rId11" imgW="1040948" imgH="20311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141663"/>
                        <a:ext cx="3168650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366FF">
                                <a:alpha val="3490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476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/>
      <p:bldP spid="911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25537"/>
          </a:xfrm>
        </p:spPr>
        <p:txBody>
          <a:bodyPr/>
          <a:lstStyle/>
          <a:p>
            <a:pPr eaLnBrk="1" hangingPunct="1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Решить уравнение</a:t>
            </a:r>
          </a:p>
        </p:txBody>
      </p:sp>
      <p:graphicFrame>
        <p:nvGraphicFramePr>
          <p:cNvPr id="2765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692275" y="1928802"/>
          <a:ext cx="548957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Формула" r:id="rId4" imgW="1473200" imgH="203200" progId="Equation.3">
                  <p:embed/>
                </p:oleObj>
              </mc:Choice>
              <mc:Fallback>
                <p:oleObj name="Формула" r:id="rId4" imgW="14732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928802"/>
                        <a:ext cx="5489575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Формула" r:id="rId6" imgW="114151" imgH="215619" progId="Equation.3">
                  <p:embed/>
                </p:oleObj>
              </mc:Choice>
              <mc:Fallback>
                <p:oleObj name="Формула" r:id="rId6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684213" y="3068638"/>
            <a:ext cx="8064500" cy="1431925"/>
            <a:chOff x="684213" y="3068638"/>
            <a:chExt cx="8064500" cy="1431925"/>
          </a:xfrm>
        </p:grpSpPr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684213" y="3068638"/>
              <a:ext cx="63373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40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</a:rPr>
                <a:t>Укажите корни, принадлежащие отрезку</a:t>
              </a:r>
            </a:p>
          </p:txBody>
        </p:sp>
        <p:graphicFrame>
          <p:nvGraphicFramePr>
            <p:cNvPr id="27655" name="Object 6"/>
            <p:cNvGraphicFramePr>
              <a:graphicFrameLocks noChangeAspect="1"/>
            </p:cNvGraphicFramePr>
            <p:nvPr/>
          </p:nvGraphicFramePr>
          <p:xfrm>
            <a:off x="6588125" y="3716338"/>
            <a:ext cx="1871663" cy="784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0" name="Формула" r:id="rId8" imgW="507780" imgH="215806" progId="Equation.3">
                    <p:embed/>
                  </p:oleObj>
                </mc:Choice>
                <mc:Fallback>
                  <p:oleObj name="Формула" r:id="rId8" imgW="507780" imgH="215806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88125" y="3716338"/>
                          <a:ext cx="1871663" cy="784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8388350" y="3716338"/>
              <a:ext cx="360363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4400" b="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897813" y="1196975"/>
          <a:ext cx="4762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Формула" r:id="rId4" imgW="114151" imgH="215619" progId="Equation.3">
                  <p:embed/>
                </p:oleObj>
              </mc:Choice>
              <mc:Fallback>
                <p:oleObj name="Формула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7813" y="1196975"/>
                        <a:ext cx="47625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87450" y="1844675"/>
          <a:ext cx="28082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Формула" r:id="rId6" imgW="762120" imgH="139680" progId="Equation.3">
                  <p:embed/>
                </p:oleObj>
              </mc:Choice>
              <mc:Fallback>
                <p:oleObj name="Формула" r:id="rId6" imgW="76212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844675"/>
                        <a:ext cx="2808288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742950" y="277813"/>
          <a:ext cx="653415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Формула" r:id="rId8" imgW="1473200" imgH="228600" progId="Equation.3">
                  <p:embed/>
                </p:oleObj>
              </mc:Choice>
              <mc:Fallback>
                <p:oleObj name="Формула" r:id="rId8" imgW="1473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77813"/>
                        <a:ext cx="653415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484188" y="1860550"/>
          <a:ext cx="78311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Формула" r:id="rId10" imgW="1765300" imgH="203200" progId="Equation.3">
                  <p:embed/>
                </p:oleObj>
              </mc:Choice>
              <mc:Fallback>
                <p:oleObj name="Формула" r:id="rId10" imgW="1765300" imgH="203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860550"/>
                        <a:ext cx="783113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1258888" y="0"/>
            <a:ext cx="1728787" cy="1628775"/>
          </a:xfrm>
          <a:prstGeom prst="ellipse">
            <a:avLst/>
          </a:prstGeom>
          <a:solidFill>
            <a:srgbClr val="FFFF00">
              <a:alpha val="27843"/>
            </a:srgbClr>
          </a:solidFill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555875" y="1268413"/>
            <a:ext cx="215900" cy="935037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3814" name="Object 2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39750" y="2852738"/>
          <a:ext cx="734218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Формула" r:id="rId12" imgW="1689100" imgH="228600" progId="Equation.3">
                  <p:embed/>
                </p:oleObj>
              </mc:Choice>
              <mc:Fallback>
                <p:oleObj name="Формула" r:id="rId12" imgW="16891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852738"/>
                        <a:ext cx="734218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611188" y="4005263"/>
          <a:ext cx="6985000" cy="212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Формула" r:id="rId14" imgW="1586811" imgH="482391" progId="Equation.3">
                  <p:embed/>
                </p:oleObj>
              </mc:Choice>
              <mc:Fallback>
                <p:oleObj name="Формула" r:id="rId14" imgW="1586811" imgH="48239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005263"/>
                        <a:ext cx="6985000" cy="212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 animBg="1"/>
      <p:bldP spid="33812" grpId="1" animBg="1"/>
      <p:bldP spid="33813" grpId="0" animBg="1"/>
      <p:bldP spid="338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4213" y="188913"/>
          <a:ext cx="575945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Формула" r:id="rId4" imgW="1587500" imgH="228600" progId="Equation.3">
                  <p:embed/>
                </p:oleObj>
              </mc:Choice>
              <mc:Fallback>
                <p:oleObj name="Формула" r:id="rId4" imgW="1587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88913"/>
                        <a:ext cx="5759450" cy="830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38138" y="1065213"/>
          <a:ext cx="1697037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Формула" r:id="rId6" imgW="914760" imgH="825840" progId="Equation.3">
                  <p:embed/>
                </p:oleObj>
              </mc:Choice>
              <mc:Fallback>
                <p:oleObj name="Формула" r:id="rId6" imgW="914760" imgH="825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065213"/>
                        <a:ext cx="1697037" cy="1547812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74688" y="2924175"/>
          <a:ext cx="2392362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Формула" r:id="rId8" imgW="1283040" imgH="825840" progId="Equation.3">
                  <p:embed/>
                </p:oleObj>
              </mc:Choice>
              <mc:Fallback>
                <p:oleObj name="Формула" r:id="rId8" imgW="1283040" imgH="8258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2924175"/>
                        <a:ext cx="2392362" cy="1574800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219700" y="1916113"/>
          <a:ext cx="2994025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Формула" r:id="rId10" imgW="1600200" imgH="2260600" progId="Equation.3">
                  <p:embed/>
                </p:oleObj>
              </mc:Choice>
              <mc:Fallback>
                <p:oleObj name="Формула" r:id="rId10" imgW="1600200" imgH="2260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916113"/>
                        <a:ext cx="2994025" cy="4229100"/>
                      </a:xfrm>
                      <a:prstGeom prst="rect">
                        <a:avLst/>
                      </a:prstGeom>
                      <a:solidFill>
                        <a:srgbClr val="FFFF99">
                          <a:alpha val="76862"/>
                        </a:srgbClr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5564188" y="836613"/>
          <a:ext cx="30543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Формула" r:id="rId12" imgW="1333500" imgH="393700" progId="Equation.3">
                  <p:embed/>
                </p:oleObj>
              </mc:Choice>
              <mc:Fallback>
                <p:oleObj name="Формула" r:id="rId12" imgW="13335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836613"/>
                        <a:ext cx="3054350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5364163" y="5805488"/>
          <a:ext cx="9366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Формула" r:id="rId14" imgW="418918" imgH="177723" progId="Equation.3">
                  <p:embed/>
                </p:oleObj>
              </mc:Choice>
              <mc:Fallback>
                <p:oleObj name="Формула" r:id="rId14" imgW="418918" imgH="17772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805488"/>
                        <a:ext cx="93662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5795963" y="1844675"/>
          <a:ext cx="1947862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Формула" r:id="rId16" imgW="850531" imgH="812447" progId="Equation.3">
                  <p:embed/>
                </p:oleObj>
              </mc:Choice>
              <mc:Fallback>
                <p:oleObj name="Формула" r:id="rId16" imgW="850531" imgH="812447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844675"/>
                        <a:ext cx="1947862" cy="18621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468313" y="4724400"/>
          <a:ext cx="13096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Формула" r:id="rId18" imgW="571252" imgH="393529" progId="Equation.3">
                  <p:embed/>
                </p:oleObj>
              </mc:Choice>
              <mc:Fallback>
                <p:oleObj name="Формула" r:id="rId18" imgW="571252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724400"/>
                        <a:ext cx="1309687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5292725" y="765175"/>
          <a:ext cx="319881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Формула" r:id="rId20" imgW="1396394" imgH="393529" progId="Equation.3">
                  <p:embed/>
                </p:oleObj>
              </mc:Choice>
              <mc:Fallback>
                <p:oleObj name="Формула" r:id="rId20" imgW="139639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765175"/>
                        <a:ext cx="3198813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9" name="Object 25"/>
          <p:cNvGraphicFramePr>
            <a:graphicFrameLocks noChangeAspect="1"/>
          </p:cNvGraphicFramePr>
          <p:nvPr/>
        </p:nvGraphicFramePr>
        <p:xfrm>
          <a:off x="5508625" y="1773238"/>
          <a:ext cx="3184525" cy="494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Формула" r:id="rId22" imgW="1701800" imgH="2641600" progId="Equation.3">
                  <p:embed/>
                </p:oleObj>
              </mc:Choice>
              <mc:Fallback>
                <p:oleObj name="Формула" r:id="rId22" imgW="1701800" imgH="2641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773238"/>
                        <a:ext cx="3184525" cy="4941887"/>
                      </a:xfrm>
                      <a:prstGeom prst="rect">
                        <a:avLst/>
                      </a:prstGeom>
                      <a:solidFill>
                        <a:srgbClr val="FFFF99">
                          <a:alpha val="76862"/>
                        </a:srgbClr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0" name="Object 26"/>
          <p:cNvGraphicFramePr>
            <a:graphicFrameLocks noChangeAspect="1"/>
          </p:cNvGraphicFramePr>
          <p:nvPr/>
        </p:nvGraphicFramePr>
        <p:xfrm>
          <a:off x="5076825" y="908050"/>
          <a:ext cx="375443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Формула" r:id="rId24" imgW="1040948" imgH="203112" progId="Equation.3">
                  <p:embed/>
                </p:oleObj>
              </mc:Choice>
              <mc:Fallback>
                <p:oleObj name="Формула" r:id="rId24" imgW="1040948" imgH="203112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908050"/>
                        <a:ext cx="3754438" cy="7318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1" name="Object 27"/>
          <p:cNvGraphicFramePr>
            <a:graphicFrameLocks noChangeAspect="1"/>
          </p:cNvGraphicFramePr>
          <p:nvPr/>
        </p:nvGraphicFramePr>
        <p:xfrm>
          <a:off x="5795963" y="2205038"/>
          <a:ext cx="2519362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Формула" r:id="rId26" imgW="1346200" imgH="1435100" progId="Equation.3">
                  <p:embed/>
                </p:oleObj>
              </mc:Choice>
              <mc:Fallback>
                <p:oleObj name="Формула" r:id="rId26" imgW="1346200" imgH="14351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205038"/>
                        <a:ext cx="2519362" cy="2682875"/>
                      </a:xfrm>
                      <a:prstGeom prst="rect">
                        <a:avLst/>
                      </a:prstGeom>
                      <a:solidFill>
                        <a:srgbClr val="FFFF99">
                          <a:alpha val="76862"/>
                        </a:srgbClr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28"/>
          <p:cNvGraphicFramePr>
            <a:graphicFrameLocks noChangeAspect="1"/>
          </p:cNvGraphicFramePr>
          <p:nvPr/>
        </p:nvGraphicFramePr>
        <p:xfrm>
          <a:off x="468313" y="5876925"/>
          <a:ext cx="130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Формула" r:id="rId28" imgW="482181" imgH="177646" progId="Equation.3">
                  <p:embed/>
                </p:oleObj>
              </mc:Choice>
              <mc:Fallback>
                <p:oleObj name="Формула" r:id="rId28" imgW="482181" imgH="177646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876925"/>
                        <a:ext cx="1308100" cy="482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356100" y="3789363"/>
            <a:ext cx="1008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Batang" pitchFamily="18" charset="-127"/>
              </a:rPr>
              <a:t>n=2</a:t>
            </a:r>
            <a:endParaRPr lang="ru-RU" sz="2800">
              <a:latin typeface="Batang" pitchFamily="18" charset="-127"/>
            </a:endParaRPr>
          </a:p>
        </p:txBody>
      </p:sp>
      <p:sp>
        <p:nvSpPr>
          <p:cNvPr id="31775" name="Oval 31"/>
          <p:cNvSpPr>
            <a:spLocks noChangeArrowheads="1"/>
          </p:cNvSpPr>
          <p:nvPr/>
        </p:nvSpPr>
        <p:spPr bwMode="auto">
          <a:xfrm>
            <a:off x="7380288" y="1125538"/>
            <a:ext cx="360362" cy="360362"/>
          </a:xfrm>
          <a:prstGeom prst="ellipse">
            <a:avLst/>
          </a:prstGeom>
          <a:solidFill>
            <a:srgbClr val="CCFFFF">
              <a:alpha val="34117"/>
            </a:srgbClr>
          </a:solidFill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1776" name="Oval 32"/>
          <p:cNvSpPr>
            <a:spLocks noChangeArrowheads="1"/>
          </p:cNvSpPr>
          <p:nvPr/>
        </p:nvSpPr>
        <p:spPr bwMode="auto">
          <a:xfrm>
            <a:off x="6948488" y="1125538"/>
            <a:ext cx="360362" cy="360362"/>
          </a:xfrm>
          <a:prstGeom prst="ellipse">
            <a:avLst/>
          </a:prstGeom>
          <a:solidFill>
            <a:srgbClr val="CCFFFF">
              <a:alpha val="34117"/>
            </a:srgbClr>
          </a:solidFill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31777" name="Object 33"/>
          <p:cNvGraphicFramePr>
            <a:graphicFrameLocks noChangeAspect="1"/>
          </p:cNvGraphicFramePr>
          <p:nvPr/>
        </p:nvGraphicFramePr>
        <p:xfrm>
          <a:off x="3614738" y="3998913"/>
          <a:ext cx="4579937" cy="270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Формула" r:id="rId30" imgW="1651320" imgH="1054440" progId="Equation.3">
                  <p:embed/>
                </p:oleObj>
              </mc:Choice>
              <mc:Fallback>
                <p:oleObj name="Формула" r:id="rId30" imgW="1651320" imgH="10544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3998913"/>
                        <a:ext cx="4579937" cy="2703512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603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2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2359 L 0.04323 -0.5534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6" dur="2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9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2" dur="2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2" dur="2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5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0" dur="2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68 0.08809 L 0.25 -0.33295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-211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20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4" dur="2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7" dur="20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0" dur="20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4" grpId="0"/>
      <p:bldP spid="31774" grpId="1"/>
      <p:bldP spid="31774" grpId="2"/>
      <p:bldP spid="31775" grpId="0" animBg="1"/>
      <p:bldP spid="31775" grpId="1" animBg="1"/>
      <p:bldP spid="31776" grpId="0" animBg="1"/>
      <p:bldP spid="3177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539750" y="1628775"/>
            <a:ext cx="810101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а) изображение корней на тригонометрической окружности с последующим  их отбором на заданном промежутке;</a:t>
            </a:r>
          </a:p>
          <a:p>
            <a:pPr algn="l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б) изображение корней на координатной  прямой с последующим отбором с учетом имеющихся ограничений.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042988" y="254000"/>
            <a:ext cx="7743854" cy="769441"/>
          </a:xfrm>
          <a:prstGeom prst="rect">
            <a:avLst/>
          </a:prstGeom>
          <a:solidFill>
            <a:srgbClr val="CCFFFF"/>
          </a:solidFill>
          <a:ln w="476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</a:rPr>
              <a:t>Геометрический способ: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8313" y="0"/>
          <a:ext cx="575945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Формула" r:id="rId4" imgW="1587500" imgH="228600" progId="Equation.3">
                  <p:embed/>
                </p:oleObj>
              </mc:Choice>
              <mc:Fallback>
                <p:oleObj name="Формула" r:id="rId4" imgW="15875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0"/>
                        <a:ext cx="5759450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0825" y="1268413"/>
          <a:ext cx="4032250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Формула" r:id="rId6" imgW="1651320" imgH="711360" progId="Equation.3">
                  <p:embed/>
                </p:oleObj>
              </mc:Choice>
              <mc:Fallback>
                <p:oleObj name="Формула" r:id="rId6" imgW="1651320" imgH="711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68413"/>
                        <a:ext cx="4032250" cy="1958975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70" name="Object 8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812088" y="5589588"/>
          <a:ext cx="5619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Формула" r:id="rId8" imgW="279279" imgH="393529" progId="Equation.3">
                  <p:embed/>
                </p:oleObj>
              </mc:Choice>
              <mc:Fallback>
                <p:oleObj name="Формула" r:id="rId8" imgW="279279" imgH="393529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5589588"/>
                        <a:ext cx="561975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Oval 22"/>
          <p:cNvSpPr>
            <a:spLocks noChangeArrowheads="1"/>
          </p:cNvSpPr>
          <p:nvPr/>
        </p:nvSpPr>
        <p:spPr bwMode="auto">
          <a:xfrm>
            <a:off x="5508625" y="2924175"/>
            <a:ext cx="3167063" cy="309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ru-RU" sz="2800" b="0">
                <a:solidFill>
                  <a:schemeClr val="tx1"/>
                </a:solidFill>
                <a:latin typeface="Batang" pitchFamily="18" charset="-127"/>
              </a:rPr>
              <a:t>                       </a:t>
            </a:r>
          </a:p>
        </p:txBody>
      </p:sp>
      <p:sp>
        <p:nvSpPr>
          <p:cNvPr id="31750" name="Line 23"/>
          <p:cNvSpPr>
            <a:spLocks noChangeShapeType="1"/>
          </p:cNvSpPr>
          <p:nvPr/>
        </p:nvSpPr>
        <p:spPr bwMode="auto">
          <a:xfrm flipV="1">
            <a:off x="7092950" y="2457450"/>
            <a:ext cx="0" cy="3779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1" name="Line 24"/>
          <p:cNvSpPr>
            <a:spLocks noChangeShapeType="1"/>
          </p:cNvSpPr>
          <p:nvPr/>
        </p:nvSpPr>
        <p:spPr bwMode="auto">
          <a:xfrm>
            <a:off x="4851400" y="4500563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2" name="Rectangle 25"/>
          <p:cNvSpPr>
            <a:spLocks noChangeArrowheads="1"/>
          </p:cNvSpPr>
          <p:nvPr/>
        </p:nvSpPr>
        <p:spPr bwMode="auto">
          <a:xfrm>
            <a:off x="6804025" y="2382838"/>
            <a:ext cx="369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0" i="1">
                <a:solidFill>
                  <a:schemeClr val="tx1"/>
                </a:solidFill>
              </a:rPr>
              <a:t>y</a:t>
            </a:r>
            <a:r>
              <a:rPr lang="ru-RU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753" name="Rectangle 26"/>
          <p:cNvSpPr>
            <a:spLocks noChangeArrowheads="1"/>
          </p:cNvSpPr>
          <p:nvPr/>
        </p:nvSpPr>
        <p:spPr bwMode="auto">
          <a:xfrm>
            <a:off x="6877050" y="4437063"/>
            <a:ext cx="33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>
                <a:solidFill>
                  <a:schemeClr val="tx1"/>
                </a:solidFill>
                <a:latin typeface="Times New Roman" pitchFamily="18" charset="0"/>
              </a:rPr>
              <a:t>0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1754" name="Rectangle 27"/>
          <p:cNvSpPr>
            <a:spLocks noChangeArrowheads="1"/>
          </p:cNvSpPr>
          <p:nvPr/>
        </p:nvSpPr>
        <p:spPr bwMode="auto">
          <a:xfrm>
            <a:off x="6877050" y="2887663"/>
            <a:ext cx="31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400" b="0">
                <a:solidFill>
                  <a:schemeClr val="tx1"/>
                </a:solidFill>
              </a:rPr>
              <a:t>1</a:t>
            </a:r>
            <a:r>
              <a:rPr lang="ru-RU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755" name="Rectangle 28"/>
          <p:cNvSpPr>
            <a:spLocks noChangeArrowheads="1"/>
          </p:cNvSpPr>
          <p:nvPr/>
        </p:nvSpPr>
        <p:spPr bwMode="auto">
          <a:xfrm>
            <a:off x="8421688" y="44497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ru-RU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8385175" y="3933825"/>
            <a:ext cx="8016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FF3300"/>
                </a:solidFill>
              </a:rPr>
              <a:t>0</a:t>
            </a:r>
            <a:r>
              <a:rPr lang="ru-RU" sz="1600" i="1">
                <a:solidFill>
                  <a:srgbClr val="FF3300"/>
                </a:solidFill>
              </a:rPr>
              <a:t>рад</a:t>
            </a:r>
          </a:p>
        </p:txBody>
      </p:sp>
      <p:sp>
        <p:nvSpPr>
          <p:cNvPr id="31757" name="Line 39"/>
          <p:cNvSpPr>
            <a:spLocks noChangeShapeType="1"/>
          </p:cNvSpPr>
          <p:nvPr/>
        </p:nvSpPr>
        <p:spPr bwMode="auto">
          <a:xfrm>
            <a:off x="6985000" y="4437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Line 42"/>
          <p:cNvSpPr>
            <a:spLocks noChangeShapeType="1"/>
          </p:cNvSpPr>
          <p:nvPr/>
        </p:nvSpPr>
        <p:spPr bwMode="auto">
          <a:xfrm flipV="1">
            <a:off x="7848600" y="3141663"/>
            <a:ext cx="0" cy="2735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42" name="Object 58"/>
          <p:cNvGraphicFramePr>
            <a:graphicFrameLocks noChangeAspect="1"/>
          </p:cNvGraphicFramePr>
          <p:nvPr/>
        </p:nvGraphicFramePr>
        <p:xfrm>
          <a:off x="4859338" y="4005263"/>
          <a:ext cx="5762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Equation" r:id="rId10" imgW="139700" imgH="139700" progId="">
                  <p:embed/>
                </p:oleObj>
              </mc:Choice>
              <mc:Fallback>
                <p:oleObj name="Equation" r:id="rId10" imgW="139700" imgH="139700" progId="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005263"/>
                        <a:ext cx="576262" cy="4508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46" name="Object 62"/>
          <p:cNvGraphicFramePr>
            <a:graphicFrameLocks noChangeAspect="1"/>
          </p:cNvGraphicFramePr>
          <p:nvPr/>
        </p:nvGraphicFramePr>
        <p:xfrm>
          <a:off x="7812088" y="2276475"/>
          <a:ext cx="3730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12" imgW="164957" imgH="393359" progId="">
                  <p:embed/>
                </p:oleObj>
              </mc:Choice>
              <mc:Fallback>
                <p:oleObj name="Equation" r:id="rId12" imgW="164957" imgH="393359" progId="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2276475"/>
                        <a:ext cx="3730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1" name="Rectangle 66"/>
          <p:cNvSpPr>
            <a:spLocks noChangeArrowheads="1"/>
          </p:cNvSpPr>
          <p:nvPr/>
        </p:nvSpPr>
        <p:spPr bwMode="auto">
          <a:xfrm>
            <a:off x="7524750" y="4435475"/>
            <a:ext cx="5334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ru-RU" sz="1400">
                <a:solidFill>
                  <a:schemeClr val="tx1"/>
                </a:solidFill>
              </a:rPr>
              <a:t>0,5</a:t>
            </a:r>
            <a:r>
              <a:rPr lang="ru-RU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762" name="Line 70"/>
          <p:cNvSpPr>
            <a:spLocks noChangeShapeType="1"/>
          </p:cNvSpPr>
          <p:nvPr/>
        </p:nvSpPr>
        <p:spPr bwMode="auto">
          <a:xfrm>
            <a:off x="7092950" y="4508500"/>
            <a:ext cx="75565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73" name="Object 89"/>
          <p:cNvGraphicFramePr>
            <a:graphicFrameLocks noChangeAspect="1"/>
          </p:cNvGraphicFramePr>
          <p:nvPr/>
        </p:nvGraphicFramePr>
        <p:xfrm>
          <a:off x="4787900" y="4149725"/>
          <a:ext cx="5683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Формула" r:id="rId14" imgW="215619" imgH="177569" progId="Equation.3">
                  <p:embed/>
                </p:oleObj>
              </mc:Choice>
              <mc:Fallback>
                <p:oleObj name="Формула" r:id="rId14" imgW="215619" imgH="177569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149725"/>
                        <a:ext cx="568325" cy="517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476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4" name="Rectangle 93"/>
          <p:cNvSpPr>
            <a:spLocks noChangeArrowheads="1"/>
          </p:cNvSpPr>
          <p:nvPr/>
        </p:nvSpPr>
        <p:spPr bwMode="auto">
          <a:xfrm>
            <a:off x="5508625" y="4365625"/>
            <a:ext cx="417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1600">
                <a:solidFill>
                  <a:schemeClr val="tx1"/>
                </a:solidFill>
                <a:latin typeface="Times New Roman" pitchFamily="18" charset="0"/>
              </a:rPr>
              <a:t>-1</a:t>
            </a:r>
            <a:r>
              <a:rPr lang="ru-RU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2080" name="Arc 96"/>
          <p:cNvSpPr>
            <a:spLocks/>
          </p:cNvSpPr>
          <p:nvPr/>
        </p:nvSpPr>
        <p:spPr bwMode="auto">
          <a:xfrm rot="10800000">
            <a:off x="5508625" y="4437063"/>
            <a:ext cx="1589088" cy="1584325"/>
          </a:xfrm>
          <a:custGeom>
            <a:avLst/>
            <a:gdLst>
              <a:gd name="T0" fmla="*/ 0 w 21690"/>
              <a:gd name="T1" fmla="*/ 0 h 21600"/>
              <a:gd name="T2" fmla="*/ 2147483647 w 21690"/>
              <a:gd name="T3" fmla="*/ 2147483647 h 21600"/>
              <a:gd name="T4" fmla="*/ 2147483647 w 2169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90" h="21600" fill="none" extrusionOk="0">
                <a:moveTo>
                  <a:pt x="0" y="0"/>
                </a:moveTo>
                <a:cubicBezTo>
                  <a:pt x="30" y="0"/>
                  <a:pt x="60" y="0"/>
                  <a:pt x="90" y="0"/>
                </a:cubicBezTo>
                <a:cubicBezTo>
                  <a:pt x="12019" y="0"/>
                  <a:pt x="21690" y="9670"/>
                  <a:pt x="21690" y="21600"/>
                </a:cubicBezTo>
              </a:path>
              <a:path w="21690" h="21600" stroke="0" extrusionOk="0">
                <a:moveTo>
                  <a:pt x="0" y="0"/>
                </a:moveTo>
                <a:cubicBezTo>
                  <a:pt x="30" y="0"/>
                  <a:pt x="60" y="0"/>
                  <a:pt x="90" y="0"/>
                </a:cubicBezTo>
                <a:cubicBezTo>
                  <a:pt x="12019" y="0"/>
                  <a:pt x="21690" y="9670"/>
                  <a:pt x="21690" y="21600"/>
                </a:cubicBezTo>
                <a:lnTo>
                  <a:pt x="90" y="21600"/>
                </a:lnTo>
                <a:lnTo>
                  <a:pt x="0" y="0"/>
                </a:lnTo>
                <a:close/>
              </a:path>
            </a:pathLst>
          </a:custGeom>
          <a:noFill/>
          <a:ln w="349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81" name="Object 97"/>
          <p:cNvGraphicFramePr>
            <a:graphicFrameLocks noChangeAspect="1"/>
          </p:cNvGraphicFramePr>
          <p:nvPr/>
        </p:nvGraphicFramePr>
        <p:xfrm>
          <a:off x="8101013" y="5734050"/>
          <a:ext cx="4857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Формула" r:id="rId16" imgW="241195" imgH="393529" progId="Equation.3">
                  <p:embed/>
                </p:oleObj>
              </mc:Choice>
              <mc:Fallback>
                <p:oleObj name="Формула" r:id="rId16" imgW="241195" imgH="393529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5734050"/>
                        <a:ext cx="485775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2" name="Arc 98"/>
          <p:cNvSpPr>
            <a:spLocks/>
          </p:cNvSpPr>
          <p:nvPr/>
        </p:nvSpPr>
        <p:spPr bwMode="auto">
          <a:xfrm>
            <a:off x="5508625" y="2924175"/>
            <a:ext cx="3162300" cy="1584325"/>
          </a:xfrm>
          <a:custGeom>
            <a:avLst/>
            <a:gdLst>
              <a:gd name="T0" fmla="*/ 0 w 43159"/>
              <a:gd name="T1" fmla="*/ 2147483647 h 21600"/>
              <a:gd name="T2" fmla="*/ 2147483647 w 43159"/>
              <a:gd name="T3" fmla="*/ 2147483647 h 21600"/>
              <a:gd name="T4" fmla="*/ 2147483647 w 4315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9" h="21600" fill="none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</a:path>
              <a:path w="43159" h="21600" stroke="0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  <a:lnTo>
                  <a:pt x="21559" y="21600"/>
                </a:lnTo>
                <a:lnTo>
                  <a:pt x="-1" y="20270"/>
                </a:lnTo>
                <a:close/>
              </a:path>
            </a:pathLst>
          </a:custGeom>
          <a:noFill/>
          <a:ln w="349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083" name="Arc 99"/>
          <p:cNvSpPr>
            <a:spLocks/>
          </p:cNvSpPr>
          <p:nvPr/>
        </p:nvSpPr>
        <p:spPr bwMode="auto">
          <a:xfrm>
            <a:off x="5508625" y="2924175"/>
            <a:ext cx="3162300" cy="1584325"/>
          </a:xfrm>
          <a:custGeom>
            <a:avLst/>
            <a:gdLst>
              <a:gd name="T0" fmla="*/ 0 w 43159"/>
              <a:gd name="T1" fmla="*/ 2147483647 h 21600"/>
              <a:gd name="T2" fmla="*/ 2147483647 w 43159"/>
              <a:gd name="T3" fmla="*/ 2147483647 h 21600"/>
              <a:gd name="T4" fmla="*/ 2147483647 w 4315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9" h="21600" fill="none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</a:path>
              <a:path w="43159" h="21600" stroke="0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  <a:lnTo>
                  <a:pt x="21559" y="21600"/>
                </a:lnTo>
                <a:lnTo>
                  <a:pt x="-1" y="20270"/>
                </a:lnTo>
                <a:close/>
              </a:path>
            </a:pathLst>
          </a:custGeom>
          <a:noFill/>
          <a:ln w="47625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84" name="Object 100"/>
          <p:cNvGraphicFramePr>
            <a:graphicFrameLocks noChangeAspect="1"/>
          </p:cNvGraphicFramePr>
          <p:nvPr/>
        </p:nvGraphicFramePr>
        <p:xfrm>
          <a:off x="8532813" y="3933825"/>
          <a:ext cx="6111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Формула" r:id="rId18" imgW="228402" imgH="177646" progId="Equation.3">
                  <p:embed/>
                </p:oleObj>
              </mc:Choice>
              <mc:Fallback>
                <p:oleObj name="Формула" r:id="rId18" imgW="228402" imgH="177646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813" y="3933825"/>
                        <a:ext cx="611187" cy="460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0" name="Oval 44"/>
          <p:cNvSpPr>
            <a:spLocks noChangeArrowheads="1"/>
          </p:cNvSpPr>
          <p:nvPr/>
        </p:nvSpPr>
        <p:spPr bwMode="auto">
          <a:xfrm>
            <a:off x="7740650" y="5734050"/>
            <a:ext cx="144463" cy="14446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42086" name="Object 102"/>
          <p:cNvGraphicFramePr>
            <a:graphicFrameLocks noChangeAspect="1"/>
          </p:cNvGraphicFramePr>
          <p:nvPr/>
        </p:nvGraphicFramePr>
        <p:xfrm>
          <a:off x="7753350" y="2205038"/>
          <a:ext cx="4603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Формула" r:id="rId20" imgW="228501" imgH="393529" progId="Equation.3">
                  <p:embed/>
                </p:oleObj>
              </mc:Choice>
              <mc:Fallback>
                <p:oleObj name="Формула" r:id="rId20" imgW="228501" imgH="393529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3350" y="2205038"/>
                        <a:ext cx="460375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FF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" name="Arc 103"/>
          <p:cNvSpPr>
            <a:spLocks/>
          </p:cNvSpPr>
          <p:nvPr/>
        </p:nvSpPr>
        <p:spPr bwMode="auto">
          <a:xfrm rot="5400000">
            <a:off x="7092950" y="4437063"/>
            <a:ext cx="1582737" cy="1582738"/>
          </a:xfrm>
          <a:custGeom>
            <a:avLst/>
            <a:gdLst>
              <a:gd name="T0" fmla="*/ 2147483647 w 21600"/>
              <a:gd name="T1" fmla="*/ 0 h 21589"/>
              <a:gd name="T2" fmla="*/ 2147483647 w 21600"/>
              <a:gd name="T3" fmla="*/ 2147483647 h 21589"/>
              <a:gd name="T4" fmla="*/ 0 w 21600"/>
              <a:gd name="T5" fmla="*/ 2147483647 h 215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89" fill="none" extrusionOk="0">
                <a:moveTo>
                  <a:pt x="690" y="0"/>
                </a:moveTo>
                <a:cubicBezTo>
                  <a:pt x="12345" y="373"/>
                  <a:pt x="21600" y="9928"/>
                  <a:pt x="21600" y="21589"/>
                </a:cubicBezTo>
              </a:path>
              <a:path w="21600" h="21589" stroke="0" extrusionOk="0">
                <a:moveTo>
                  <a:pt x="690" y="0"/>
                </a:moveTo>
                <a:cubicBezTo>
                  <a:pt x="12345" y="373"/>
                  <a:pt x="21600" y="9928"/>
                  <a:pt x="21600" y="21589"/>
                </a:cubicBezTo>
                <a:lnTo>
                  <a:pt x="0" y="21589"/>
                </a:lnTo>
                <a:lnTo>
                  <a:pt x="690" y="0"/>
                </a:lnTo>
                <a:close/>
              </a:path>
            </a:pathLst>
          </a:custGeom>
          <a:noFill/>
          <a:ln w="349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90" name="Object 106"/>
          <p:cNvGraphicFramePr>
            <a:graphicFrameLocks noChangeAspect="1"/>
          </p:cNvGraphicFramePr>
          <p:nvPr/>
        </p:nvGraphicFramePr>
        <p:xfrm>
          <a:off x="4932363" y="4149725"/>
          <a:ext cx="577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Формула" r:id="rId22" imgW="215619" imgH="177569" progId="Equation.3">
                  <p:embed/>
                </p:oleObj>
              </mc:Choice>
              <mc:Fallback>
                <p:oleObj name="Формула" r:id="rId22" imgW="215619" imgH="177569" progId="Equation.3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149725"/>
                        <a:ext cx="577850" cy="460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FF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91" name="Arc 107"/>
          <p:cNvSpPr>
            <a:spLocks/>
          </p:cNvSpPr>
          <p:nvPr/>
        </p:nvSpPr>
        <p:spPr bwMode="auto">
          <a:xfrm rot="10800000">
            <a:off x="5508625" y="4437063"/>
            <a:ext cx="3162300" cy="1584325"/>
          </a:xfrm>
          <a:custGeom>
            <a:avLst/>
            <a:gdLst>
              <a:gd name="T0" fmla="*/ 0 w 43159"/>
              <a:gd name="T1" fmla="*/ 2147483647 h 21600"/>
              <a:gd name="T2" fmla="*/ 2147483647 w 43159"/>
              <a:gd name="T3" fmla="*/ 2147483647 h 21600"/>
              <a:gd name="T4" fmla="*/ 2147483647 w 4315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9" h="21600" fill="none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</a:path>
              <a:path w="43159" h="21600" stroke="0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  <a:lnTo>
                  <a:pt x="21559" y="21600"/>
                </a:lnTo>
                <a:lnTo>
                  <a:pt x="-1" y="20270"/>
                </a:lnTo>
                <a:close/>
              </a:path>
            </a:pathLst>
          </a:custGeom>
          <a:noFill/>
          <a:ln w="47625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92" name="Object 108"/>
          <p:cNvGraphicFramePr>
            <a:graphicFrameLocks noChangeAspect="1"/>
          </p:cNvGraphicFramePr>
          <p:nvPr/>
        </p:nvGraphicFramePr>
        <p:xfrm>
          <a:off x="7956550" y="5734050"/>
          <a:ext cx="5889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Формула" r:id="rId24" imgW="291973" imgH="393529" progId="Equation.3">
                  <p:embed/>
                </p:oleObj>
              </mc:Choice>
              <mc:Fallback>
                <p:oleObj name="Формула" r:id="rId24" imgW="291973" imgH="393529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5734050"/>
                        <a:ext cx="588963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FF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93" name="Arc 109"/>
          <p:cNvSpPr>
            <a:spLocks/>
          </p:cNvSpPr>
          <p:nvPr/>
        </p:nvSpPr>
        <p:spPr bwMode="auto">
          <a:xfrm>
            <a:off x="5508625" y="2924175"/>
            <a:ext cx="3162300" cy="1584325"/>
          </a:xfrm>
          <a:custGeom>
            <a:avLst/>
            <a:gdLst>
              <a:gd name="T0" fmla="*/ 0 w 43159"/>
              <a:gd name="T1" fmla="*/ 2147483647 h 21600"/>
              <a:gd name="T2" fmla="*/ 2147483647 w 43159"/>
              <a:gd name="T3" fmla="*/ 2147483647 h 21600"/>
              <a:gd name="T4" fmla="*/ 2147483647 w 4315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9" h="21600" fill="none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</a:path>
              <a:path w="43159" h="21600" stroke="0" extrusionOk="0">
                <a:moveTo>
                  <a:pt x="-1" y="20270"/>
                </a:moveTo>
                <a:cubicBezTo>
                  <a:pt x="702" y="8879"/>
                  <a:pt x="10145" y="0"/>
                  <a:pt x="21559" y="0"/>
                </a:cubicBezTo>
                <a:cubicBezTo>
                  <a:pt x="33488" y="0"/>
                  <a:pt x="43159" y="9670"/>
                  <a:pt x="43159" y="21600"/>
                </a:cubicBezTo>
                <a:lnTo>
                  <a:pt x="21559" y="21600"/>
                </a:lnTo>
                <a:lnTo>
                  <a:pt x="-1" y="20270"/>
                </a:lnTo>
                <a:close/>
              </a:path>
            </a:pathLst>
          </a:custGeom>
          <a:noFill/>
          <a:ln w="603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94" name="Object 110"/>
          <p:cNvGraphicFramePr>
            <a:graphicFrameLocks noChangeAspect="1"/>
          </p:cNvGraphicFramePr>
          <p:nvPr/>
        </p:nvGraphicFramePr>
        <p:xfrm>
          <a:off x="8532813" y="3933825"/>
          <a:ext cx="6111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Формула" r:id="rId26" imgW="228402" imgH="177646" progId="Equation.3">
                  <p:embed/>
                </p:oleObj>
              </mc:Choice>
              <mc:Fallback>
                <p:oleObj name="Формула" r:id="rId26" imgW="228402" imgH="177646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813" y="3933825"/>
                        <a:ext cx="611187" cy="4603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72156"/>
                        </a:schemeClr>
                      </a:solidFill>
                      <a:ln w="349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95" name="Object 111"/>
          <p:cNvGraphicFramePr>
            <a:graphicFrameLocks noChangeAspect="1"/>
          </p:cNvGraphicFramePr>
          <p:nvPr/>
        </p:nvGraphicFramePr>
        <p:xfrm>
          <a:off x="8101013" y="2349500"/>
          <a:ext cx="6143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Формула" r:id="rId28" imgW="304536" imgH="393359" progId="Equation.3">
                  <p:embed/>
                </p:oleObj>
              </mc:Choice>
              <mc:Fallback>
                <p:oleObj name="Формула" r:id="rId28" imgW="304536" imgH="393359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2349500"/>
                        <a:ext cx="614362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9" name="Oval 29"/>
          <p:cNvSpPr>
            <a:spLocks noChangeArrowheads="1"/>
          </p:cNvSpPr>
          <p:nvPr/>
        </p:nvSpPr>
        <p:spPr bwMode="auto">
          <a:xfrm>
            <a:off x="8604250" y="4437063"/>
            <a:ext cx="144463" cy="1444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1780" name="Oval 43"/>
          <p:cNvSpPr>
            <a:spLocks noChangeArrowheads="1"/>
          </p:cNvSpPr>
          <p:nvPr/>
        </p:nvSpPr>
        <p:spPr bwMode="auto">
          <a:xfrm>
            <a:off x="7740650" y="3033713"/>
            <a:ext cx="144463" cy="1444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2096" name="AutoShape 112"/>
          <p:cNvSpPr>
            <a:spLocks noChangeArrowheads="1"/>
          </p:cNvSpPr>
          <p:nvPr/>
        </p:nvSpPr>
        <p:spPr bwMode="auto">
          <a:xfrm>
            <a:off x="7667625" y="5516563"/>
            <a:ext cx="338138" cy="5556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42101" name="Object 11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795963" y="1555750"/>
          <a:ext cx="194468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Формула" r:id="rId30" imgW="507960" imgH="127080" progId="Equation.3">
                  <p:embed/>
                </p:oleObj>
              </mc:Choice>
              <mc:Fallback>
                <p:oleObj name="Формула" r:id="rId30" imgW="507960" imgH="127080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555750"/>
                        <a:ext cx="1944687" cy="827088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04" name="Line 120"/>
          <p:cNvSpPr>
            <a:spLocks noChangeShapeType="1"/>
          </p:cNvSpPr>
          <p:nvPr/>
        </p:nvSpPr>
        <p:spPr bwMode="auto">
          <a:xfrm>
            <a:off x="4284663" y="1916113"/>
            <a:ext cx="1511300" cy="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385763" y="4344988"/>
          <a:ext cx="54102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Формула" r:id="rId32" imgW="1981800" imgH="914760" progId="Equation.3">
                  <p:embed/>
                </p:oleObj>
              </mc:Choice>
              <mc:Fallback>
                <p:oleObj name="Формула" r:id="rId32" imgW="1981800" imgH="9147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4344988"/>
                        <a:ext cx="5410200" cy="234315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603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99" name="Text Box 115"/>
          <p:cNvSpPr txBox="1">
            <a:spLocks noChangeArrowheads="1"/>
          </p:cNvSpPr>
          <p:nvPr/>
        </p:nvSpPr>
        <p:spPr bwMode="auto">
          <a:xfrm>
            <a:off x="985838" y="692150"/>
            <a:ext cx="5834062" cy="1816100"/>
          </a:xfrm>
          <a:prstGeom prst="rect">
            <a:avLst/>
          </a:prstGeom>
          <a:solidFill>
            <a:srgbClr val="CCFFFF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0">
                <a:latin typeface="Times New Roman" pitchFamily="18" charset="0"/>
              </a:rPr>
              <a:t>Выполним отбор корней в предыдущем уравнении по-другому</a:t>
            </a:r>
            <a:r>
              <a:rPr lang="ru-RU" sz="4000" b="0">
                <a:latin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4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1000"/>
                                        <p:tgtEl>
                                          <p:spTgt spid="4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4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4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4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1" dur="2000"/>
                                        <p:tgtEl>
                                          <p:spTgt spid="42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2000"/>
                                        <p:tgtEl>
                                          <p:spTgt spid="4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4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4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4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6" dur="1000"/>
                                        <p:tgtEl>
                                          <p:spTgt spid="42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0" dur="1000"/>
                                        <p:tgtEl>
                                          <p:spTgt spid="42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4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6" dur="2000"/>
                                        <p:tgtEl>
                                          <p:spTgt spid="42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0" grpId="0" animBg="1"/>
      <p:bldP spid="42082" grpId="0" animBg="1"/>
      <p:bldP spid="42083" grpId="0" animBg="1"/>
      <p:bldP spid="42087" grpId="0" animBg="1"/>
      <p:bldP spid="42091" grpId="0" animBg="1"/>
      <p:bldP spid="42093" grpId="0" animBg="1"/>
      <p:bldP spid="42096" grpId="0" animBg="1"/>
      <p:bldP spid="42104" grpId="0" animBg="1"/>
      <p:bldP spid="42099" grpId="0" animBg="1"/>
      <p:bldP spid="4209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rgbClr val="0070C0"/>
                </a:solidFill>
                <a:cs typeface="Times New Roman" pitchFamily="18" charset="0"/>
              </a:rPr>
              <a:t>Решить уравнение</a:t>
            </a:r>
          </a:p>
        </p:txBody>
      </p:sp>
      <p:graphicFrame>
        <p:nvGraphicFramePr>
          <p:cNvPr id="32771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1557338"/>
          <a:ext cx="80010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Формула" r:id="rId4" imgW="1879600" imgH="177800" progId="Equation.3">
                  <p:embed/>
                </p:oleObj>
              </mc:Choice>
              <mc:Fallback>
                <p:oleObj name="Формула" r:id="rId4" imgW="18796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557338"/>
                        <a:ext cx="8001000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Формула" r:id="rId6" imgW="114151" imgH="215619" progId="Equation.3">
                  <p:embed/>
                </p:oleObj>
              </mc:Choice>
              <mc:Fallback>
                <p:oleObj name="Формула" r:id="rId6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2"/>
          <p:cNvGrpSpPr>
            <a:grpSpLocks/>
          </p:cNvGrpSpPr>
          <p:nvPr/>
        </p:nvGrpSpPr>
        <p:grpSpPr bwMode="auto">
          <a:xfrm>
            <a:off x="684213" y="3068638"/>
            <a:ext cx="6972309" cy="1254123"/>
            <a:chOff x="684213" y="3068638"/>
            <a:chExt cx="6972309" cy="1254123"/>
          </a:xfrm>
        </p:grpSpPr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684213" y="3068638"/>
              <a:ext cx="63373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3600" b="1" dirty="0">
                  <a:solidFill>
                    <a:srgbClr val="0070C0"/>
                  </a:solidFill>
                  <a:latin typeface="Times New Roman" pitchFamily="18" charset="0"/>
                </a:rPr>
                <a:t>Укажите корни, принадлежащие отрезку</a:t>
              </a:r>
            </a:p>
          </p:txBody>
        </p:sp>
        <p:graphicFrame>
          <p:nvGraphicFramePr>
            <p:cNvPr id="32775" name="Object 9"/>
            <p:cNvGraphicFramePr>
              <a:graphicFrameLocks noChangeAspect="1"/>
            </p:cNvGraphicFramePr>
            <p:nvPr/>
          </p:nvGraphicFramePr>
          <p:xfrm>
            <a:off x="5929322" y="3214686"/>
            <a:ext cx="1727200" cy="1108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6" name="Формула" r:id="rId8" imgW="672808" imgH="431613" progId="Equation.3">
                    <p:embed/>
                  </p:oleObj>
                </mc:Choice>
                <mc:Fallback>
                  <p:oleObj name="Формула" r:id="rId8" imgW="672808" imgH="431613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9322" y="3214686"/>
                          <a:ext cx="1727200" cy="1108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11"/>
          <p:cNvGraphicFramePr>
            <a:graphicFrameLocks noChangeAspect="1"/>
          </p:cNvGraphicFramePr>
          <p:nvPr/>
        </p:nvGraphicFramePr>
        <p:xfrm>
          <a:off x="395288" y="188913"/>
          <a:ext cx="72009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Формула" r:id="rId4" imgW="1930400" imgH="203200" progId="Equation.3">
                  <p:embed/>
                </p:oleObj>
              </mc:Choice>
              <mc:Fallback>
                <p:oleObj name="Формула" r:id="rId4" imgW="1930400" imgH="203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8913"/>
                        <a:ext cx="7200900" cy="7445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0" y="1031875"/>
          <a:ext cx="82438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Формула" r:id="rId6" imgW="2387600" imgH="203200" progId="Equation.3">
                  <p:embed/>
                </p:oleObj>
              </mc:Choice>
              <mc:Fallback>
                <p:oleObj name="Формула" r:id="rId6" imgW="23876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31875"/>
                        <a:ext cx="82438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95288" y="1700213"/>
          <a:ext cx="79216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Формула" r:id="rId8" imgW="2235200" imgH="203200" progId="Equation.3">
                  <p:embed/>
                </p:oleObj>
              </mc:Choice>
              <mc:Fallback>
                <p:oleObj name="Формула" r:id="rId8" imgW="2235200" imgH="203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700213"/>
                        <a:ext cx="792162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95288" y="3357563"/>
          <a:ext cx="56165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Формула" r:id="rId10" imgW="1625600" imgH="203200" progId="Equation.3">
                  <p:embed/>
                </p:oleObj>
              </mc:Choice>
              <mc:Fallback>
                <p:oleObj name="Формула" r:id="rId10" imgW="16256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57563"/>
                        <a:ext cx="5616575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50825" y="4005263"/>
          <a:ext cx="252095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Формула" r:id="rId12" imgW="927100" imgH="457200" progId="Equation.3">
                  <p:embed/>
                </p:oleObj>
              </mc:Choice>
              <mc:Fallback>
                <p:oleObj name="Формула" r:id="rId12" imgW="927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05263"/>
                        <a:ext cx="2520950" cy="1243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95288" y="5194300"/>
          <a:ext cx="201612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Формула" r:id="rId14" imgW="799753" imgH="660113" progId="Equation.3">
                  <p:embed/>
                </p:oleObj>
              </mc:Choice>
              <mc:Fallback>
                <p:oleObj name="Формула" r:id="rId14" imgW="799753" imgH="6601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194300"/>
                        <a:ext cx="2016125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13"/>
          <p:cNvSpPr>
            <a:spLocks noChangeArrowheads="1"/>
          </p:cNvSpPr>
          <p:nvPr/>
        </p:nvSpPr>
        <p:spPr bwMode="auto">
          <a:xfrm>
            <a:off x="0" y="2289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b="0">
              <a:solidFill>
                <a:schemeClr val="tx1"/>
              </a:solidFill>
              <a:latin typeface="Batang" pitchFamily="18" charset="-127"/>
            </a:endParaRPr>
          </a:p>
        </p:txBody>
      </p:sp>
      <p:sp>
        <p:nvSpPr>
          <p:cNvPr id="33801" name="Rectangle 14"/>
          <p:cNvSpPr>
            <a:spLocks noChangeArrowheads="1"/>
          </p:cNvSpPr>
          <p:nvPr/>
        </p:nvSpPr>
        <p:spPr bwMode="auto">
          <a:xfrm>
            <a:off x="0" y="2489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b="0">
              <a:solidFill>
                <a:schemeClr val="tx1"/>
              </a:solidFill>
              <a:latin typeface="Batang" pitchFamily="18" charset="-127"/>
            </a:endParaRPr>
          </a:p>
        </p:txBody>
      </p:sp>
      <p:graphicFrame>
        <p:nvGraphicFramePr>
          <p:cNvPr id="3096" name="Object 2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3575" y="2565400"/>
          <a:ext cx="53292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Формула" r:id="rId16" imgW="1575000" imgH="76320" progId="Equation.3">
                  <p:embed/>
                </p:oleObj>
              </mc:Choice>
              <mc:Fallback>
                <p:oleObj name="Формула" r:id="rId16" imgW="1575000" imgH="7632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565400"/>
                        <a:ext cx="5329238" cy="723900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1331913" y="765175"/>
            <a:ext cx="2952750" cy="1801813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105" name="Object 3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11188" y="2420938"/>
          <a:ext cx="76327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Формула" r:id="rId18" imgW="2146300" imgH="203200" progId="Equation.3">
                  <p:embed/>
                </p:oleObj>
              </mc:Choice>
              <mc:Fallback>
                <p:oleObj name="Формула" r:id="rId18" imgW="2146300" imgH="203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420938"/>
                        <a:ext cx="763270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2268538" y="4149725"/>
            <a:ext cx="2727325" cy="8223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i="1">
                <a:solidFill>
                  <a:schemeClr val="tx1"/>
                </a:solidFill>
                <a:latin typeface="Times New Roman" pitchFamily="18" charset="0"/>
              </a:rPr>
              <a:t>общий множитель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484438" y="2565400"/>
            <a:ext cx="1655762" cy="1512888"/>
            <a:chOff x="1610" y="1434"/>
            <a:chExt cx="1043" cy="953"/>
          </a:xfrm>
        </p:grpSpPr>
        <p:sp>
          <p:nvSpPr>
            <p:cNvPr id="33815" name="Line 40"/>
            <p:cNvSpPr>
              <a:spLocks noChangeShapeType="1"/>
            </p:cNvSpPr>
            <p:nvPr/>
          </p:nvSpPr>
          <p:spPr bwMode="auto">
            <a:xfrm rot="5400000" flipH="1">
              <a:off x="1405" y="1639"/>
              <a:ext cx="953" cy="54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16" name="Line 41"/>
            <p:cNvSpPr>
              <a:spLocks noChangeShapeType="1"/>
            </p:cNvSpPr>
            <p:nvPr/>
          </p:nvSpPr>
          <p:spPr bwMode="auto">
            <a:xfrm rot="10800000" flipH="1">
              <a:off x="2154" y="1434"/>
              <a:ext cx="499" cy="93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419475" y="3644900"/>
            <a:ext cx="2663825" cy="2160588"/>
            <a:chOff x="1610" y="1434"/>
            <a:chExt cx="1043" cy="953"/>
          </a:xfrm>
        </p:grpSpPr>
        <p:sp>
          <p:nvSpPr>
            <p:cNvPr id="33813" name="Line 44"/>
            <p:cNvSpPr>
              <a:spLocks noChangeShapeType="1"/>
            </p:cNvSpPr>
            <p:nvPr/>
          </p:nvSpPr>
          <p:spPr bwMode="auto">
            <a:xfrm rot="5400000" flipH="1">
              <a:off x="1405" y="1639"/>
              <a:ext cx="953" cy="54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14" name="Line 45"/>
            <p:cNvSpPr>
              <a:spLocks noChangeShapeType="1"/>
            </p:cNvSpPr>
            <p:nvPr/>
          </p:nvSpPr>
          <p:spPr bwMode="auto">
            <a:xfrm rot="10800000" flipH="1">
              <a:off x="2154" y="1434"/>
              <a:ext cx="499" cy="93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3924300" y="5734050"/>
            <a:ext cx="2727325" cy="8223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i="1">
                <a:solidFill>
                  <a:schemeClr val="tx1"/>
                </a:solidFill>
                <a:latin typeface="Times New Roman" pitchFamily="18" charset="0"/>
              </a:rPr>
              <a:t>общий множитель</a:t>
            </a:r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 rot="10800000">
            <a:off x="2193925" y="2655888"/>
            <a:ext cx="1871663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0" name="AutoShape 48"/>
          <p:cNvSpPr>
            <a:spLocks noChangeArrowheads="1"/>
          </p:cNvSpPr>
          <p:nvPr/>
        </p:nvSpPr>
        <p:spPr bwMode="auto">
          <a:xfrm rot="10800000">
            <a:off x="5146675" y="2671763"/>
            <a:ext cx="1871663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1" name="AutoShape 49"/>
          <p:cNvSpPr>
            <a:spLocks noChangeArrowheads="1"/>
          </p:cNvSpPr>
          <p:nvPr/>
        </p:nvSpPr>
        <p:spPr bwMode="auto">
          <a:xfrm rot="10800000">
            <a:off x="2051050" y="1989138"/>
            <a:ext cx="1079500" cy="5540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 rot="10800000">
            <a:off x="3635375" y="1989138"/>
            <a:ext cx="1008063" cy="5540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0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3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9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2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8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 animBg="1"/>
      <p:bldP spid="3095" grpId="1" animBg="1"/>
      <p:bldP spid="3111" grpId="0" animBg="1"/>
      <p:bldP spid="3111" grpId="1" animBg="1"/>
      <p:bldP spid="3118" grpId="0" animBg="1"/>
      <p:bldP spid="3118" grpId="1" animBg="1"/>
      <p:bldP spid="3119" grpId="0" animBg="1"/>
      <p:bldP spid="3119" grpId="1" animBg="1"/>
      <p:bldP spid="3120" grpId="0" animBg="1"/>
      <p:bldP spid="3120" grpId="1" animBg="1"/>
      <p:bldP spid="3121" grpId="0" animBg="1"/>
      <p:bldP spid="3121" grpId="1" animBg="1"/>
      <p:bldP spid="3122" grpId="0" animBg="1"/>
      <p:bldP spid="312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68313" y="392113"/>
          <a:ext cx="2951162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Формула" r:id="rId4" imgW="901800" imgH="711360" progId="Equation.3">
                  <p:embed/>
                </p:oleObj>
              </mc:Choice>
              <mc:Fallback>
                <p:oleObj name="Формула" r:id="rId4" imgW="901800" imgH="711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2113"/>
                        <a:ext cx="2951162" cy="2435225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1" name="Object 6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0825" y="3644900"/>
          <a:ext cx="4465638" cy="273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Формула" r:id="rId6" imgW="2540520" imgH="1499040" progId="Equation.3">
                  <p:embed/>
                </p:oleObj>
              </mc:Choice>
              <mc:Fallback>
                <p:oleObj name="Формула" r:id="rId6" imgW="2540520" imgH="149904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644900"/>
                        <a:ext cx="4465638" cy="2735263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0" name="Oval 34"/>
          <p:cNvSpPr>
            <a:spLocks noChangeArrowheads="1"/>
          </p:cNvSpPr>
          <p:nvPr/>
        </p:nvSpPr>
        <p:spPr bwMode="auto">
          <a:xfrm>
            <a:off x="5437188" y="2132013"/>
            <a:ext cx="3167062" cy="3095625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ru-RU" sz="2800" b="0">
                <a:solidFill>
                  <a:schemeClr val="tx1"/>
                </a:solidFill>
                <a:latin typeface="Batang" pitchFamily="18" charset="-127"/>
              </a:rPr>
              <a:t>                       </a:t>
            </a:r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 flipV="1">
            <a:off x="7092950" y="1700213"/>
            <a:ext cx="1588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4932363" y="3644900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133" name="Object 37"/>
          <p:cNvGraphicFramePr>
            <a:graphicFrameLocks noChangeAspect="1"/>
          </p:cNvGraphicFramePr>
          <p:nvPr/>
        </p:nvGraphicFramePr>
        <p:xfrm>
          <a:off x="7308850" y="1485900"/>
          <a:ext cx="2873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8" imgW="164957" imgH="393359" progId="">
                  <p:embed/>
                </p:oleObj>
              </mc:Choice>
              <mc:Fallback>
                <p:oleObj name="Equation" r:id="rId8" imgW="164957" imgH="393359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1485900"/>
                        <a:ext cx="287338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0" name="Object 44"/>
          <p:cNvGraphicFramePr>
            <a:graphicFrameLocks noChangeAspect="1"/>
          </p:cNvGraphicFramePr>
          <p:nvPr/>
        </p:nvGraphicFramePr>
        <p:xfrm>
          <a:off x="7524750" y="4221163"/>
          <a:ext cx="1619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Формула" r:id="rId10" imgW="647419" imgH="393529" progId="Equation.3">
                  <p:embed/>
                </p:oleObj>
              </mc:Choice>
              <mc:Fallback>
                <p:oleObj name="Формула" r:id="rId10" imgW="647419" imgH="393529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4221163"/>
                        <a:ext cx="1619250" cy="984250"/>
                      </a:xfrm>
                      <a:prstGeom prst="rect">
                        <a:avLst/>
                      </a:prstGeom>
                      <a:solidFill>
                        <a:srgbClr val="FFCC99">
                          <a:alpha val="65881"/>
                        </a:srgb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3" name="Line 47"/>
          <p:cNvSpPr>
            <a:spLocks noChangeShapeType="1"/>
          </p:cNvSpPr>
          <p:nvPr/>
        </p:nvSpPr>
        <p:spPr bwMode="auto">
          <a:xfrm flipV="1">
            <a:off x="5435600" y="4076700"/>
            <a:ext cx="3168650" cy="1588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4" name="Oval 48"/>
          <p:cNvSpPr>
            <a:spLocks noChangeArrowheads="1"/>
          </p:cNvSpPr>
          <p:nvPr/>
        </p:nvSpPr>
        <p:spPr bwMode="auto">
          <a:xfrm>
            <a:off x="8459788" y="3933825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5364163" y="3500438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4148" name="Object 52"/>
          <p:cNvGraphicFramePr>
            <a:graphicFrameLocks noChangeAspect="1"/>
          </p:cNvGraphicFramePr>
          <p:nvPr/>
        </p:nvGraphicFramePr>
        <p:xfrm>
          <a:off x="5076825" y="3141663"/>
          <a:ext cx="3603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Формула" r:id="rId12" imgW="139700" imgH="139700" progId="Equation.3">
                  <p:embed/>
                </p:oleObj>
              </mc:Choice>
              <mc:Fallback>
                <p:oleObj name="Формула" r:id="rId12" imgW="139700" imgH="1397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141663"/>
                        <a:ext cx="360363" cy="360362"/>
                      </a:xfrm>
                      <a:prstGeom prst="rect">
                        <a:avLst/>
                      </a:prstGeom>
                      <a:solidFill>
                        <a:srgbClr val="FFCC99">
                          <a:alpha val="50980"/>
                        </a:srgbClr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9" name="Object 53"/>
          <p:cNvGraphicFramePr>
            <a:graphicFrameLocks noChangeAspect="1"/>
          </p:cNvGraphicFramePr>
          <p:nvPr/>
        </p:nvGraphicFramePr>
        <p:xfrm>
          <a:off x="7164388" y="3644900"/>
          <a:ext cx="4270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Формула" r:id="rId14" imgW="253890" imgH="393529" progId="Equation.3">
                  <p:embed/>
                </p:oleObj>
              </mc:Choice>
              <mc:Fallback>
                <p:oleObj name="Формула" r:id="rId14" imgW="253890" imgH="393529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644900"/>
                        <a:ext cx="427037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CCFF">
                                <a:alpha val="45097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5148263" y="3240088"/>
            <a:ext cx="3744912" cy="717550"/>
            <a:chOff x="3107" y="2523"/>
            <a:chExt cx="2359" cy="452"/>
          </a:xfrm>
        </p:grpSpPr>
        <p:sp>
          <p:nvSpPr>
            <p:cNvPr id="34837" name="Text Box 57"/>
            <p:cNvSpPr txBox="1">
              <a:spLocks noChangeArrowheads="1"/>
            </p:cNvSpPr>
            <p:nvPr/>
          </p:nvSpPr>
          <p:spPr bwMode="auto">
            <a:xfrm>
              <a:off x="3107" y="2744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4838" name="Text Box 58"/>
            <p:cNvSpPr txBox="1">
              <a:spLocks noChangeArrowheads="1"/>
            </p:cNvSpPr>
            <p:nvPr/>
          </p:nvSpPr>
          <p:spPr bwMode="auto">
            <a:xfrm>
              <a:off x="5239" y="252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39" name="Text Box 59"/>
            <p:cNvSpPr txBox="1">
              <a:spLocks noChangeArrowheads="1"/>
            </p:cNvSpPr>
            <p:nvPr/>
          </p:nvSpPr>
          <p:spPr bwMode="auto">
            <a:xfrm>
              <a:off x="4196" y="270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6805613" y="1628775"/>
            <a:ext cx="2338387" cy="2419350"/>
            <a:chOff x="4105" y="1480"/>
            <a:chExt cx="1473" cy="1524"/>
          </a:xfrm>
        </p:grpSpPr>
        <p:sp>
          <p:nvSpPr>
            <p:cNvPr id="34835" name="Rectangle 61"/>
            <p:cNvSpPr>
              <a:spLocks noChangeArrowheads="1"/>
            </p:cNvSpPr>
            <p:nvPr/>
          </p:nvSpPr>
          <p:spPr bwMode="auto">
            <a:xfrm>
              <a:off x="5351" y="277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x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4836" name="Rectangle 62"/>
            <p:cNvSpPr>
              <a:spLocks noChangeArrowheads="1"/>
            </p:cNvSpPr>
            <p:nvPr/>
          </p:nvSpPr>
          <p:spPr bwMode="auto">
            <a:xfrm>
              <a:off x="4105" y="148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y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4159" name="Oval 63"/>
          <p:cNvSpPr>
            <a:spLocks noChangeArrowheads="1"/>
          </p:cNvSpPr>
          <p:nvPr/>
        </p:nvSpPr>
        <p:spPr bwMode="auto">
          <a:xfrm>
            <a:off x="7056438" y="4040188"/>
            <a:ext cx="71437" cy="71437"/>
          </a:xfrm>
          <a:prstGeom prst="ellipse">
            <a:avLst/>
          </a:prstGeom>
          <a:solidFill>
            <a:srgbClr val="3366FF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160" name="Oval 64"/>
          <p:cNvSpPr>
            <a:spLocks noChangeArrowheads="1"/>
          </p:cNvSpPr>
          <p:nvPr/>
        </p:nvSpPr>
        <p:spPr bwMode="auto">
          <a:xfrm>
            <a:off x="5364163" y="4005263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4168" name="Object 7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932363" y="4221163"/>
          <a:ext cx="165735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Формула" r:id="rId16" imgW="761669" imgH="393529" progId="Equation.3">
                  <p:embed/>
                </p:oleObj>
              </mc:Choice>
              <mc:Fallback>
                <p:oleObj name="Формула" r:id="rId16" imgW="761669" imgH="393529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221163"/>
                        <a:ext cx="1657350" cy="855662"/>
                      </a:xfrm>
                      <a:prstGeom prst="rect">
                        <a:avLst/>
                      </a:prstGeom>
                      <a:solidFill>
                        <a:srgbClr val="FFCC99">
                          <a:alpha val="65881"/>
                        </a:srgbClr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0" grpId="0" animBg="1"/>
      <p:bldP spid="4131" grpId="0" animBg="1"/>
      <p:bldP spid="4132" grpId="0" animBg="1"/>
      <p:bldP spid="4143" grpId="0" animBg="1"/>
      <p:bldP spid="4144" grpId="0" animBg="1"/>
      <p:bldP spid="4146" grpId="0" animBg="1"/>
      <p:bldP spid="4159" grpId="0" animBg="1"/>
      <p:bldP spid="41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57" name="Object 2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659563" y="188913"/>
          <a:ext cx="2087562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Формула" r:id="rId4" imgW="698760" imgH="406440" progId="Equation.3">
                  <p:embed/>
                </p:oleObj>
              </mc:Choice>
              <mc:Fallback>
                <p:oleObj name="Формула" r:id="rId4" imgW="698760" imgH="4064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188913"/>
                        <a:ext cx="2087562" cy="1392237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6700" y="42863"/>
          <a:ext cx="4648200" cy="307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Формула" r:id="rId6" imgW="2477160" imgH="1638720" progId="Equation.3">
                  <p:embed/>
                </p:oleObj>
              </mc:Choice>
              <mc:Fallback>
                <p:oleObj name="Формула" r:id="rId6" imgW="2477160" imgH="1638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42863"/>
                        <a:ext cx="4648200" cy="3078162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2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35375" y="3933825"/>
          <a:ext cx="172878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Формула" r:id="rId8" imgW="761669" imgH="393529" progId="Equation.3">
                  <p:embed/>
                </p:oleObj>
              </mc:Choice>
              <mc:Fallback>
                <p:oleObj name="Формула" r:id="rId8" imgW="761669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933825"/>
                        <a:ext cx="1728788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6588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Oval 4"/>
          <p:cNvSpPr>
            <a:spLocks noChangeArrowheads="1"/>
          </p:cNvSpPr>
          <p:nvPr/>
        </p:nvSpPr>
        <p:spPr bwMode="auto">
          <a:xfrm>
            <a:off x="5437188" y="2132013"/>
            <a:ext cx="3167062" cy="3095625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ru-RU" sz="2800" b="0">
                <a:solidFill>
                  <a:schemeClr val="tx1"/>
                </a:solidFill>
                <a:latin typeface="Batang" pitchFamily="18" charset="-127"/>
              </a:rPr>
              <a:t>                       </a:t>
            </a:r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 flipV="1">
            <a:off x="7092950" y="1700213"/>
            <a:ext cx="1588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4932363" y="3644900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7848600" y="4005263"/>
          <a:ext cx="1295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Формула" r:id="rId10" imgW="647419" imgH="393529" progId="Equation.3">
                  <p:embed/>
                </p:oleObj>
              </mc:Choice>
              <mc:Fallback>
                <p:oleObj name="Формула" r:id="rId10" imgW="647419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005263"/>
                        <a:ext cx="1295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6588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9"/>
          <p:cNvSpPr>
            <a:spLocks noChangeShapeType="1"/>
          </p:cNvSpPr>
          <p:nvPr/>
        </p:nvSpPr>
        <p:spPr bwMode="auto">
          <a:xfrm flipV="1">
            <a:off x="5435600" y="4076700"/>
            <a:ext cx="3168650" cy="1588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8459788" y="3933825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35851" name="Object 12"/>
          <p:cNvGraphicFramePr>
            <a:graphicFrameLocks noChangeAspect="1"/>
          </p:cNvGraphicFramePr>
          <p:nvPr/>
        </p:nvGraphicFramePr>
        <p:xfrm>
          <a:off x="5003800" y="3213100"/>
          <a:ext cx="3603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Формула" r:id="rId12" imgW="139700" imgH="139700" progId="Equation.3">
                  <p:embed/>
                </p:oleObj>
              </mc:Choice>
              <mc:Fallback>
                <p:oleObj name="Формула" r:id="rId12" imgW="139700" imgH="139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213100"/>
                        <a:ext cx="3603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5098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3"/>
          <p:cNvGraphicFramePr>
            <a:graphicFrameLocks noChangeAspect="1"/>
          </p:cNvGraphicFramePr>
          <p:nvPr/>
        </p:nvGraphicFramePr>
        <p:xfrm>
          <a:off x="7164388" y="3644900"/>
          <a:ext cx="4270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Формула" r:id="rId14" imgW="253890" imgH="393529" progId="Equation.3">
                  <p:embed/>
                </p:oleObj>
              </mc:Choice>
              <mc:Fallback>
                <p:oleObj name="Формула" r:id="rId14" imgW="253890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644900"/>
                        <a:ext cx="427037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CCFF">
                                <a:alpha val="45097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76825" y="3141663"/>
            <a:ext cx="3817938" cy="798512"/>
            <a:chOff x="3107" y="2523"/>
            <a:chExt cx="2359" cy="503"/>
          </a:xfrm>
        </p:grpSpPr>
        <p:sp>
          <p:nvSpPr>
            <p:cNvPr id="35878" name="Text Box 15"/>
            <p:cNvSpPr txBox="1">
              <a:spLocks noChangeArrowheads="1"/>
            </p:cNvSpPr>
            <p:nvPr/>
          </p:nvSpPr>
          <p:spPr bwMode="auto">
            <a:xfrm>
              <a:off x="3107" y="279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5879" name="Text Box 16"/>
            <p:cNvSpPr txBox="1">
              <a:spLocks noChangeArrowheads="1"/>
            </p:cNvSpPr>
            <p:nvPr/>
          </p:nvSpPr>
          <p:spPr bwMode="auto">
            <a:xfrm>
              <a:off x="5239" y="252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880" name="Text Box 17"/>
            <p:cNvSpPr txBox="1">
              <a:spLocks noChangeArrowheads="1"/>
            </p:cNvSpPr>
            <p:nvPr/>
          </p:nvSpPr>
          <p:spPr bwMode="auto">
            <a:xfrm>
              <a:off x="4196" y="2795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805613" y="1628775"/>
            <a:ext cx="2338387" cy="2419350"/>
            <a:chOff x="4105" y="1480"/>
            <a:chExt cx="1473" cy="1524"/>
          </a:xfrm>
        </p:grpSpPr>
        <p:sp>
          <p:nvSpPr>
            <p:cNvPr id="35876" name="Rectangle 19"/>
            <p:cNvSpPr>
              <a:spLocks noChangeArrowheads="1"/>
            </p:cNvSpPr>
            <p:nvPr/>
          </p:nvSpPr>
          <p:spPr bwMode="auto">
            <a:xfrm>
              <a:off x="5351" y="277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x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5877" name="Rectangle 20"/>
            <p:cNvSpPr>
              <a:spLocks noChangeArrowheads="1"/>
            </p:cNvSpPr>
            <p:nvPr/>
          </p:nvSpPr>
          <p:spPr bwMode="auto">
            <a:xfrm>
              <a:off x="4105" y="148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y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35855" name="Oval 21"/>
          <p:cNvSpPr>
            <a:spLocks noChangeArrowheads="1"/>
          </p:cNvSpPr>
          <p:nvPr/>
        </p:nvSpPr>
        <p:spPr bwMode="auto">
          <a:xfrm>
            <a:off x="7056438" y="4040188"/>
            <a:ext cx="71437" cy="71437"/>
          </a:xfrm>
          <a:prstGeom prst="ellipse">
            <a:avLst/>
          </a:prstGeom>
          <a:solidFill>
            <a:srgbClr val="3366FF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5003800" y="1196975"/>
            <a:ext cx="1511300" cy="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62" name="Arc 30"/>
          <p:cNvSpPr>
            <a:spLocks/>
          </p:cNvSpPr>
          <p:nvPr/>
        </p:nvSpPr>
        <p:spPr bwMode="auto">
          <a:xfrm rot="16318195" flipH="1">
            <a:off x="4733132" y="2855119"/>
            <a:ext cx="3098800" cy="1671637"/>
          </a:xfrm>
          <a:custGeom>
            <a:avLst/>
            <a:gdLst>
              <a:gd name="T0" fmla="*/ 2147483647 w 43200"/>
              <a:gd name="T1" fmla="*/ 2147483647 h 23384"/>
              <a:gd name="T2" fmla="*/ 2147483647 w 43200"/>
              <a:gd name="T3" fmla="*/ 2147483647 h 23384"/>
              <a:gd name="T4" fmla="*/ 2147483647 w 43200"/>
              <a:gd name="T5" fmla="*/ 2147483647 h 23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384" fill="none" extrusionOk="0">
                <a:moveTo>
                  <a:pt x="34" y="22824"/>
                </a:moveTo>
                <a:cubicBezTo>
                  <a:pt x="11" y="22416"/>
                  <a:pt x="0" y="2200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199" y="22195"/>
                  <a:pt x="43175" y="22790"/>
                  <a:pt x="43126" y="23384"/>
                </a:cubicBezTo>
              </a:path>
              <a:path w="43200" h="23384" stroke="0" extrusionOk="0">
                <a:moveTo>
                  <a:pt x="34" y="22824"/>
                </a:moveTo>
                <a:cubicBezTo>
                  <a:pt x="11" y="22416"/>
                  <a:pt x="0" y="2200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199" y="22195"/>
                  <a:pt x="43175" y="22790"/>
                  <a:pt x="43126" y="23384"/>
                </a:cubicBezTo>
                <a:lnTo>
                  <a:pt x="21600" y="21600"/>
                </a:lnTo>
                <a:lnTo>
                  <a:pt x="34" y="22824"/>
                </a:lnTo>
                <a:close/>
              </a:path>
            </a:pathLst>
          </a:custGeom>
          <a:noFill/>
          <a:ln w="539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8" name="Rectangle 32"/>
          <p:cNvSpPr>
            <a:spLocks noChangeArrowheads="1"/>
          </p:cNvSpPr>
          <p:nvPr/>
        </p:nvSpPr>
        <p:spPr bwMode="auto">
          <a:xfrm>
            <a:off x="0" y="364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sz="4400" i="1"/>
          </a:p>
        </p:txBody>
      </p:sp>
      <p:graphicFrame>
        <p:nvGraphicFramePr>
          <p:cNvPr id="18463" name="Object 31"/>
          <p:cNvGraphicFramePr>
            <a:graphicFrameLocks noChangeAspect="1"/>
          </p:cNvGraphicFramePr>
          <p:nvPr/>
        </p:nvGraphicFramePr>
        <p:xfrm>
          <a:off x="7164388" y="1557338"/>
          <a:ext cx="4826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Формула" r:id="rId16" imgW="241195" imgH="393529" progId="Equation.3">
                  <p:embed/>
                </p:oleObj>
              </mc:Choice>
              <mc:Fallback>
                <p:oleObj name="Формула" r:id="rId16" imgW="241195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1557338"/>
                        <a:ext cx="4826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5" name="Oval 33"/>
          <p:cNvSpPr>
            <a:spLocks noChangeArrowheads="1"/>
          </p:cNvSpPr>
          <p:nvPr/>
        </p:nvSpPr>
        <p:spPr bwMode="auto">
          <a:xfrm>
            <a:off x="7019925" y="2060575"/>
            <a:ext cx="144463" cy="106363"/>
          </a:xfrm>
          <a:prstGeom prst="ellipse">
            <a:avLst/>
          </a:prstGeom>
          <a:solidFill>
            <a:srgbClr val="3366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18466" name="Oval 34"/>
          <p:cNvSpPr>
            <a:spLocks noChangeArrowheads="1"/>
          </p:cNvSpPr>
          <p:nvPr/>
        </p:nvSpPr>
        <p:spPr bwMode="auto">
          <a:xfrm>
            <a:off x="7019925" y="5157788"/>
            <a:ext cx="179388" cy="179387"/>
          </a:xfrm>
          <a:prstGeom prst="ellipse">
            <a:avLst/>
          </a:prstGeom>
          <a:solidFill>
            <a:srgbClr val="3366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18476" name="Object 4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019925" y="5445125"/>
          <a:ext cx="5111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Формула" r:id="rId18" imgW="253890" imgH="393529" progId="Equation.3">
                  <p:embed/>
                </p:oleObj>
              </mc:Choice>
              <mc:Fallback>
                <p:oleObj name="Формула" r:id="rId18" imgW="253890" imgH="393529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445125"/>
                        <a:ext cx="51117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9" name="Object 47"/>
          <p:cNvGraphicFramePr>
            <a:graphicFrameLocks noChangeAspect="1"/>
          </p:cNvGraphicFramePr>
          <p:nvPr/>
        </p:nvGraphicFramePr>
        <p:xfrm>
          <a:off x="2916238" y="4149725"/>
          <a:ext cx="7239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Формула" r:id="rId20" imgW="329914" imgH="177646" progId="Equation.3">
                  <p:embed/>
                </p:oleObj>
              </mc:Choice>
              <mc:Fallback>
                <p:oleObj name="Формула" r:id="rId20" imgW="329914" imgH="177646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149725"/>
                        <a:ext cx="7239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0" name="AutoShape 48"/>
          <p:cNvSpPr>
            <a:spLocks noChangeArrowheads="1"/>
          </p:cNvSpPr>
          <p:nvPr/>
        </p:nvSpPr>
        <p:spPr bwMode="auto">
          <a:xfrm>
            <a:off x="8388350" y="3789363"/>
            <a:ext cx="338138" cy="5556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5865" name="Oval 22"/>
          <p:cNvSpPr>
            <a:spLocks noChangeArrowheads="1"/>
          </p:cNvSpPr>
          <p:nvPr/>
        </p:nvSpPr>
        <p:spPr bwMode="auto">
          <a:xfrm>
            <a:off x="5364163" y="4005263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5866" name="Oval 11"/>
          <p:cNvSpPr>
            <a:spLocks noChangeArrowheads="1"/>
          </p:cNvSpPr>
          <p:nvPr/>
        </p:nvSpPr>
        <p:spPr bwMode="auto">
          <a:xfrm>
            <a:off x="5364163" y="3500438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2843213" y="4560888"/>
            <a:ext cx="649287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8532813" y="3573463"/>
            <a:ext cx="179387" cy="179387"/>
          </a:xfrm>
          <a:prstGeom prst="ellipse">
            <a:avLst/>
          </a:prstGeom>
          <a:solidFill>
            <a:srgbClr val="3366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18482" name="Object 50"/>
          <p:cNvGraphicFramePr>
            <a:graphicFrameLocks noChangeAspect="1"/>
          </p:cNvGraphicFramePr>
          <p:nvPr/>
        </p:nvGraphicFramePr>
        <p:xfrm>
          <a:off x="688975" y="9525"/>
          <a:ext cx="4021138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Формула" r:id="rId22" imgW="1587960" imgH="851040" progId="Equation.3">
                  <p:embed/>
                </p:oleObj>
              </mc:Choice>
              <mc:Fallback>
                <p:oleObj name="Формула" r:id="rId22" imgW="1587960" imgH="8510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9525"/>
                        <a:ext cx="4021138" cy="2408238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83" name="Object 51"/>
          <p:cNvGraphicFramePr>
            <a:graphicFrameLocks noChangeAspect="1"/>
          </p:cNvGraphicFramePr>
          <p:nvPr/>
        </p:nvGraphicFramePr>
        <p:xfrm>
          <a:off x="4284663" y="3141663"/>
          <a:ext cx="8001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Формула" r:id="rId24" imgW="342603" imgH="177646" progId="Equation.3">
                  <p:embed/>
                </p:oleObj>
              </mc:Choice>
              <mc:Fallback>
                <p:oleObj name="Формула" r:id="rId24" imgW="342603" imgH="177646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141663"/>
                        <a:ext cx="8001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4" name="Line 52"/>
          <p:cNvSpPr>
            <a:spLocks noChangeShapeType="1"/>
          </p:cNvSpPr>
          <p:nvPr/>
        </p:nvSpPr>
        <p:spPr bwMode="auto">
          <a:xfrm>
            <a:off x="4211638" y="3573463"/>
            <a:ext cx="649287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8485" name="Object 53"/>
          <p:cNvGraphicFramePr>
            <a:graphicFrameLocks noChangeAspect="1"/>
          </p:cNvGraphicFramePr>
          <p:nvPr/>
        </p:nvGraphicFramePr>
        <p:xfrm>
          <a:off x="955675" y="3327400"/>
          <a:ext cx="3616325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Формула" r:id="rId26" imgW="2108520" imgH="1905480" progId="Equation.3">
                  <p:embed/>
                </p:oleObj>
              </mc:Choice>
              <mc:Fallback>
                <p:oleObj name="Формула" r:id="rId26" imgW="2108520" imgH="1905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3327400"/>
                        <a:ext cx="3616325" cy="32797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5364163" y="0"/>
            <a:ext cx="43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5400" b="0">
                <a:solidFill>
                  <a:srgbClr val="FF3300"/>
                </a:solidFill>
                <a:latin typeface="Batang" pitchFamily="18" charset="-127"/>
              </a:rPr>
              <a:t>?</a:t>
            </a:r>
          </a:p>
        </p:txBody>
      </p:sp>
      <p:graphicFrame>
        <p:nvGraphicFramePr>
          <p:cNvPr id="18487" name="Object 55"/>
          <p:cNvGraphicFramePr>
            <a:graphicFrameLocks noChangeAspect="1"/>
          </p:cNvGraphicFramePr>
          <p:nvPr/>
        </p:nvGraphicFramePr>
        <p:xfrm>
          <a:off x="7308850" y="4149725"/>
          <a:ext cx="533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Формула" r:id="rId28" imgW="228402" imgH="177646" progId="Equation.3">
                  <p:embed/>
                </p:oleObj>
              </mc:Choice>
              <mc:Fallback>
                <p:oleObj name="Формула" r:id="rId28" imgW="228402" imgH="177646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4149725"/>
                        <a:ext cx="533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8" name="Line 56"/>
          <p:cNvSpPr>
            <a:spLocks noChangeShapeType="1"/>
          </p:cNvSpPr>
          <p:nvPr/>
        </p:nvSpPr>
        <p:spPr bwMode="auto">
          <a:xfrm>
            <a:off x="7235825" y="4581525"/>
            <a:ext cx="649288" cy="1588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9" dur="2000" fill="hold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33526E-6 C -1.94444E-6 0.12648 -0.07864 0.22937 -0.17465 0.22937 C -0.27135 0.22937 -0.34844 0.12648 -0.34844 -4.33526E-6 C -0.34844 -0.12485 -0.27135 -0.22543 -0.17465 -0.22543 C -0.07864 -0.22543 -1.94444E-6 -0.12485 -1.94444E-6 -4.33526E-6 Z " pathEditMode="relative" rAng="5400000" ptsTypes="fffff">
                                      <p:cBhvr>
                                        <p:cTn id="28" dur="2000" spd="-100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233 -0.01641 -0.00018 -0.04462 -0.01285 -0.0615 C -0.01841 -0.08393 -0.0217 -0.10797 -0.03507 -0.12485 C -0.03733 -0.13364 -0.04115 -0.14104 -0.04775 -0.14381 C -0.06077 -0.1704 -0.04792 -0.14797 -0.05886 -0.16069 C -0.06615 -0.16901 -0.06719 -0.17364 -0.07622 -0.17757 C -0.08386 -0.18774 -0.09479 -0.19237 -0.10486 -0.19676 C -0.10764 -0.1993 -0.1099 -0.20277 -0.11285 -0.20508 C -0.12136 -0.21156 -0.13212 -0.21202 -0.14132 -0.21572 C -0.1415 -0.21572 -0.15313 -0.22081 -0.15556 -0.22196 C -0.15712 -0.22265 -0.16042 -0.22427 -0.16042 -0.22427 C -0.1625 -0.22358 -0.16667 -0.22196 -0.16667 -0.22196 " pathEditMode="relative" ptsTypes="fffffffffffA">
                                      <p:cBhvr>
                                        <p:cTn id="38" dur="2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3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1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3" dur="2000"/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0" grpId="0" animBg="1"/>
      <p:bldP spid="18462" grpId="0" animBg="1"/>
      <p:bldP spid="18465" grpId="0" animBg="1"/>
      <p:bldP spid="18466" grpId="0" animBg="1"/>
      <p:bldP spid="18480" grpId="0" animBg="1"/>
      <p:bldP spid="18481" grpId="0" animBg="1"/>
      <p:bldP spid="18461" grpId="0" animBg="1"/>
      <p:bldP spid="18461" grpId="1" animBg="1"/>
      <p:bldP spid="18461" grpId="2" animBg="1"/>
      <p:bldP spid="18484" grpId="0" animBg="1"/>
      <p:bldP spid="18484" grpId="1" animBg="1"/>
      <p:bldP spid="18486" grpId="0" build="allAtOnce"/>
      <p:bldP spid="18486" grpId="1" build="allAtOnce"/>
      <p:bldP spid="184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73038"/>
            <a:ext cx="8396288" cy="1527175"/>
          </a:xfrm>
          <a:gradFill>
            <a:gsLst>
              <a:gs pos="0">
                <a:srgbClr val="FFE989"/>
              </a:gs>
              <a:gs pos="66000">
                <a:srgbClr val="B7C8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отбора корней в тригонометрических уравнениях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96850" y="21336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 b="1" i="1" dirty="0"/>
              <a:t>Арифметический</a:t>
            </a:r>
          </a:p>
        </p:txBody>
      </p:sp>
      <p:sp>
        <p:nvSpPr>
          <p:cNvPr id="18436" name="Прямоугольник 4"/>
          <p:cNvSpPr>
            <a:spLocks noChangeArrowheads="1"/>
          </p:cNvSpPr>
          <p:nvPr/>
        </p:nvSpPr>
        <p:spPr bwMode="auto">
          <a:xfrm>
            <a:off x="5292725" y="5013325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 b="1" i="1" dirty="0"/>
              <a:t>Функционально-графический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77800" y="4292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 b="1" i="1" dirty="0"/>
              <a:t>Алгебраический</a:t>
            </a:r>
          </a:p>
        </p:txBody>
      </p:sp>
      <p:sp>
        <p:nvSpPr>
          <p:cNvPr id="18438" name="Прямоугольник 6"/>
          <p:cNvSpPr>
            <a:spLocks noChangeArrowheads="1"/>
          </p:cNvSpPr>
          <p:nvPr/>
        </p:nvSpPr>
        <p:spPr bwMode="auto">
          <a:xfrm>
            <a:off x="3708400" y="3233738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 b="1" i="1" dirty="0"/>
              <a:t>Геометрический</a:t>
            </a:r>
          </a:p>
        </p:txBody>
      </p:sp>
      <p:sp>
        <p:nvSpPr>
          <p:cNvPr id="13" name="Line 132"/>
          <p:cNvSpPr>
            <a:spLocks noChangeShapeType="1"/>
          </p:cNvSpPr>
          <p:nvPr/>
        </p:nvSpPr>
        <p:spPr bwMode="auto">
          <a:xfrm flipH="1">
            <a:off x="2555875" y="1557338"/>
            <a:ext cx="1038225" cy="806450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2"/>
          <p:cNvSpPr>
            <a:spLocks noChangeShapeType="1"/>
          </p:cNvSpPr>
          <p:nvPr/>
        </p:nvSpPr>
        <p:spPr bwMode="auto">
          <a:xfrm flipH="1">
            <a:off x="5292725" y="1557338"/>
            <a:ext cx="152400" cy="1709737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32"/>
          <p:cNvSpPr>
            <a:spLocks noChangeShapeType="1"/>
          </p:cNvSpPr>
          <p:nvPr/>
        </p:nvSpPr>
        <p:spPr bwMode="auto">
          <a:xfrm flipH="1">
            <a:off x="2843213" y="1484313"/>
            <a:ext cx="1800225" cy="3074987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32"/>
          <p:cNvSpPr>
            <a:spLocks noChangeShapeType="1"/>
          </p:cNvSpPr>
          <p:nvPr/>
        </p:nvSpPr>
        <p:spPr bwMode="auto">
          <a:xfrm>
            <a:off x="6011863" y="1557338"/>
            <a:ext cx="865187" cy="3527425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6" grpId="0"/>
      <p:bldP spid="6" grpId="0"/>
      <p:bldP spid="18438" grpId="0"/>
      <p:bldP spid="13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Решить уравнение</a:t>
            </a:r>
          </a:p>
        </p:txBody>
      </p:sp>
      <p:graphicFrame>
        <p:nvGraphicFramePr>
          <p:cNvPr id="3686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68313" y="1557338"/>
          <a:ext cx="790416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Формула" r:id="rId4" imgW="2120900" imgH="203200" progId="Equation.3">
                  <p:embed/>
                </p:oleObj>
              </mc:Choice>
              <mc:Fallback>
                <p:oleObj name="Формула" r:id="rId4" imgW="21209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557338"/>
                        <a:ext cx="7904162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Формула" r:id="rId6" imgW="114151" imgH="215619" progId="Equation.3">
                  <p:embed/>
                </p:oleObj>
              </mc:Choice>
              <mc:Fallback>
                <p:oleObj name="Формула" r:id="rId6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337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</a:rPr>
              <a:t>Укажите корни, принадлежащие отрезку</a:t>
            </a:r>
          </a:p>
        </p:txBody>
      </p:sp>
      <p:graphicFrame>
        <p:nvGraphicFramePr>
          <p:cNvPr id="3687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23088" y="3284538"/>
          <a:ext cx="148907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Формула" r:id="rId8" imgW="558558" imgH="431613" progId="Equation.3">
                  <p:embed/>
                </p:oleObj>
              </mc:Choice>
              <mc:Fallback>
                <p:oleObj name="Формула" r:id="rId8" imgW="558558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3088" y="3284538"/>
                        <a:ext cx="1489075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459788" y="3573463"/>
            <a:ext cx="3603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400" b="0">
                <a:latin typeface="Batang" pitchFamily="18" charset="-127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331913" y="981075"/>
          <a:ext cx="489743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4" imgW="1168400" imgH="228600" progId="Equation.3">
                  <p:embed/>
                </p:oleObj>
              </mc:Choice>
              <mc:Fallback>
                <p:oleObj name="Формула" r:id="rId4" imgW="1168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981075"/>
                        <a:ext cx="4897437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79388" y="1916113"/>
          <a:ext cx="2520950" cy="23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Формула" r:id="rId6" imgW="710891" imgH="660113" progId="Equation.3">
                  <p:embed/>
                </p:oleObj>
              </mc:Choice>
              <mc:Fallback>
                <p:oleObj name="Формула" r:id="rId6" imgW="710891" imgH="6601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916113"/>
                        <a:ext cx="2520950" cy="233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79388" y="4221163"/>
          <a:ext cx="446405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Формула" r:id="rId8" imgW="1587500" imgH="838200" progId="Equation.3">
                  <p:embed/>
                </p:oleObj>
              </mc:Choice>
              <mc:Fallback>
                <p:oleObj name="Формула" r:id="rId8" imgW="1587500" imgH="83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21163"/>
                        <a:ext cx="4464050" cy="235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228758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b="0">
              <a:solidFill>
                <a:schemeClr val="tx1"/>
              </a:solidFill>
              <a:latin typeface="Batang" pitchFamily="18" charset="-127"/>
            </a:endParaRPr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0" y="24876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b="0">
              <a:solidFill>
                <a:schemeClr val="tx1"/>
              </a:solidFill>
              <a:latin typeface="Batang" pitchFamily="18" charset="-127"/>
            </a:endParaRPr>
          </a:p>
        </p:txBody>
      </p:sp>
      <p:graphicFrame>
        <p:nvGraphicFramePr>
          <p:cNvPr id="24586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3575" y="2565400"/>
          <a:ext cx="53292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Формула" r:id="rId10" imgW="1918080" imgH="101520" progId="Equation.3">
                  <p:embed/>
                </p:oleObj>
              </mc:Choice>
              <mc:Fallback>
                <p:oleObj name="Формула" r:id="rId10" imgW="1918080" imgH="1015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565400"/>
                        <a:ext cx="5329238" cy="693738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Line 11"/>
          <p:cNvSpPr>
            <a:spLocks noChangeShapeType="1"/>
          </p:cNvSpPr>
          <p:nvPr/>
        </p:nvSpPr>
        <p:spPr bwMode="auto">
          <a:xfrm flipH="1" flipV="1">
            <a:off x="4427538" y="981075"/>
            <a:ext cx="0" cy="1512888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627313" y="2852738"/>
            <a:ext cx="2727325" cy="88423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chemeClr val="tx1"/>
                </a:solidFill>
                <a:latin typeface="Times New Roman" pitchFamily="18" charset="0"/>
              </a:rPr>
              <a:t>Разделим на</a:t>
            </a:r>
            <a:r>
              <a:rPr lang="ru-RU" sz="2400" i="1">
                <a:solidFill>
                  <a:schemeClr val="tx1"/>
                </a:solidFill>
                <a:latin typeface="Batang" pitchFamily="18" charset="-127"/>
              </a:rPr>
              <a:t> </a:t>
            </a:r>
            <a:r>
              <a:rPr lang="en-US" sz="2400" i="1">
                <a:solidFill>
                  <a:schemeClr val="tx1"/>
                </a:solidFill>
                <a:latin typeface="Times New Roman" pitchFamily="18" charset="0"/>
              </a:rPr>
              <a:t>cos</a:t>
            </a:r>
            <a:r>
              <a:rPr lang="en-US" sz="2400" i="1" baseline="3000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sz="2400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ru-RU" sz="2400" i="1">
                <a:solidFill>
                  <a:schemeClr val="tx1"/>
                </a:solidFill>
                <a:latin typeface="Times New Roman" pitchFamily="18" charset="0"/>
              </a:rPr>
              <a:t>; </a:t>
            </a:r>
            <a:r>
              <a:rPr lang="en-US" sz="2400" i="1">
                <a:solidFill>
                  <a:schemeClr val="tx1"/>
                </a:solidFill>
                <a:latin typeface="Times New Roman" pitchFamily="18" charset="0"/>
              </a:rPr>
              <a:t>cos</a:t>
            </a:r>
            <a:r>
              <a:rPr lang="en-US" sz="2400" i="1" baseline="3000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sz="2400" i="1">
                <a:solidFill>
                  <a:schemeClr val="tx1"/>
                </a:solidFill>
                <a:latin typeface="Times New Roman" pitchFamily="18" charset="0"/>
              </a:rPr>
              <a:t>x≠</a:t>
            </a:r>
            <a:r>
              <a:rPr lang="ru-RU" sz="2400" i="1">
                <a:solidFill>
                  <a:schemeClr val="tx1"/>
                </a:solidFill>
                <a:latin typeface="Times New Roman" pitchFamily="18" charset="0"/>
              </a:rPr>
              <a:t>0.</a:t>
            </a:r>
            <a:endParaRPr lang="en-US" sz="2400" i="1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4601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250825" y="188913"/>
          <a:ext cx="7904163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Формула" r:id="rId12" imgW="2120900" imgH="203200" progId="Equation.3">
                  <p:embed/>
                </p:oleObj>
              </mc:Choice>
              <mc:Fallback>
                <p:oleObj name="Формула" r:id="rId12" imgW="2120900" imgH="203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913"/>
                        <a:ext cx="7904163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116013" y="908050"/>
            <a:ext cx="4824412" cy="1801813"/>
            <a:chOff x="841" y="618"/>
            <a:chExt cx="3039" cy="1135"/>
          </a:xfrm>
        </p:grpSpPr>
        <p:sp>
          <p:nvSpPr>
            <p:cNvPr id="37900" name="Line 29"/>
            <p:cNvSpPr>
              <a:spLocks noChangeShapeType="1"/>
            </p:cNvSpPr>
            <p:nvPr/>
          </p:nvSpPr>
          <p:spPr bwMode="auto">
            <a:xfrm rot="10800000" flipH="1">
              <a:off x="2426" y="618"/>
              <a:ext cx="1454" cy="111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01" name="Line 30"/>
            <p:cNvSpPr>
              <a:spLocks noChangeShapeType="1"/>
            </p:cNvSpPr>
            <p:nvPr/>
          </p:nvSpPr>
          <p:spPr bwMode="auto">
            <a:xfrm rot="5400000" flipH="1">
              <a:off x="1067" y="392"/>
              <a:ext cx="1134" cy="1585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02" name="Line 31"/>
            <p:cNvSpPr>
              <a:spLocks noChangeShapeType="1"/>
            </p:cNvSpPr>
            <p:nvPr/>
          </p:nvSpPr>
          <p:spPr bwMode="auto">
            <a:xfrm flipH="1" flipV="1">
              <a:off x="2428" y="618"/>
              <a:ext cx="0" cy="1135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8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nimBg="1"/>
      <p:bldP spid="24587" grpId="1" animBg="1"/>
      <p:bldP spid="24589" grpId="0" animBg="1"/>
      <p:bldP spid="2458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9388" y="279400"/>
          <a:ext cx="3619500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Формула" r:id="rId4" imgW="2223000" imgH="1067040" progId="Equation.3">
                  <p:embed/>
                </p:oleObj>
              </mc:Choice>
              <mc:Fallback>
                <p:oleObj name="Формула" r:id="rId4" imgW="2223000" imgH="1067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9400"/>
                        <a:ext cx="3619500" cy="1782763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43663" y="333375"/>
          <a:ext cx="144145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Формула" r:id="rId6" imgW="596880" imgH="406440" progId="Equation.3">
                  <p:embed/>
                </p:oleObj>
              </mc:Choice>
              <mc:Fallback>
                <p:oleObj name="Формула" r:id="rId6" imgW="596880" imgH="406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33375"/>
                        <a:ext cx="1441450" cy="1114425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5" name="Object 5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51500" y="1773238"/>
          <a:ext cx="31591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Формула" r:id="rId8" imgW="50760" imgH="355680" progId="Equation.3">
                  <p:embed/>
                </p:oleObj>
              </mc:Choice>
              <mc:Fallback>
                <p:oleObj name="Формула" r:id="rId8" imgW="50760" imgH="35568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773238"/>
                        <a:ext cx="315913" cy="754062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4643438" y="981075"/>
            <a:ext cx="1511300" cy="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18" name="Oval 30"/>
          <p:cNvSpPr>
            <a:spLocks noChangeArrowheads="1"/>
          </p:cNvSpPr>
          <p:nvPr/>
        </p:nvSpPr>
        <p:spPr bwMode="auto">
          <a:xfrm>
            <a:off x="3851275" y="2565400"/>
            <a:ext cx="3167063" cy="3095625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ru-RU" sz="2800" b="0">
                <a:solidFill>
                  <a:schemeClr val="tx1"/>
                </a:solidFill>
                <a:latin typeface="Batang" pitchFamily="18" charset="-127"/>
              </a:rPr>
              <a:t>                       </a:t>
            </a:r>
          </a:p>
        </p:txBody>
      </p:sp>
      <p:sp>
        <p:nvSpPr>
          <p:cNvPr id="38919" name="Line 31"/>
          <p:cNvSpPr>
            <a:spLocks noChangeShapeType="1"/>
          </p:cNvSpPr>
          <p:nvPr/>
        </p:nvSpPr>
        <p:spPr bwMode="auto">
          <a:xfrm flipV="1">
            <a:off x="5507038" y="2133600"/>
            <a:ext cx="1587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0" name="Line 32"/>
          <p:cNvSpPr>
            <a:spLocks noChangeShapeType="1"/>
          </p:cNvSpPr>
          <p:nvPr/>
        </p:nvSpPr>
        <p:spPr bwMode="auto">
          <a:xfrm>
            <a:off x="3346450" y="4078288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5633" name="Object 33"/>
          <p:cNvGraphicFramePr>
            <a:graphicFrameLocks noChangeAspect="1"/>
          </p:cNvGraphicFramePr>
          <p:nvPr/>
        </p:nvGraphicFramePr>
        <p:xfrm>
          <a:off x="5722938" y="5157788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Формула" r:id="rId10" imgW="609336" imgH="393529" progId="Equation.3">
                  <p:embed/>
                </p:oleObj>
              </mc:Choice>
              <mc:Fallback>
                <p:oleObj name="Формула" r:id="rId10" imgW="609336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5157788"/>
                        <a:ext cx="1219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6588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6588125" y="2565400"/>
          <a:ext cx="3365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Формула" r:id="rId12" imgW="164957" imgH="393359" progId="Equation.3">
                  <p:embed/>
                </p:oleObj>
              </mc:Choice>
              <mc:Fallback>
                <p:oleObj name="Формула" r:id="rId12" imgW="164957" imgH="393359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2565400"/>
                        <a:ext cx="3365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5098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490913" y="3575050"/>
            <a:ext cx="3817937" cy="798513"/>
            <a:chOff x="3107" y="2523"/>
            <a:chExt cx="2359" cy="503"/>
          </a:xfrm>
        </p:grpSpPr>
        <p:sp>
          <p:nvSpPr>
            <p:cNvPr id="38948" name="Text Box 39"/>
            <p:cNvSpPr txBox="1">
              <a:spLocks noChangeArrowheads="1"/>
            </p:cNvSpPr>
            <p:nvPr/>
          </p:nvSpPr>
          <p:spPr bwMode="auto">
            <a:xfrm>
              <a:off x="3107" y="279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8949" name="Text Box 40"/>
            <p:cNvSpPr txBox="1">
              <a:spLocks noChangeArrowheads="1"/>
            </p:cNvSpPr>
            <p:nvPr/>
          </p:nvSpPr>
          <p:spPr bwMode="auto">
            <a:xfrm>
              <a:off x="5239" y="252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8950" name="Text Box 41"/>
            <p:cNvSpPr txBox="1">
              <a:spLocks noChangeArrowheads="1"/>
            </p:cNvSpPr>
            <p:nvPr/>
          </p:nvSpPr>
          <p:spPr bwMode="auto">
            <a:xfrm>
              <a:off x="4196" y="2795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219700" y="2062163"/>
            <a:ext cx="2338388" cy="2419350"/>
            <a:chOff x="4105" y="1480"/>
            <a:chExt cx="1473" cy="1524"/>
          </a:xfrm>
        </p:grpSpPr>
        <p:sp>
          <p:nvSpPr>
            <p:cNvPr id="38946" name="Rectangle 43"/>
            <p:cNvSpPr>
              <a:spLocks noChangeArrowheads="1"/>
            </p:cNvSpPr>
            <p:nvPr/>
          </p:nvSpPr>
          <p:spPr bwMode="auto">
            <a:xfrm>
              <a:off x="5351" y="277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x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8947" name="Rectangle 44"/>
            <p:cNvSpPr>
              <a:spLocks noChangeArrowheads="1"/>
            </p:cNvSpPr>
            <p:nvPr/>
          </p:nvSpPr>
          <p:spPr bwMode="auto">
            <a:xfrm>
              <a:off x="4105" y="148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0" i="1">
                  <a:solidFill>
                    <a:schemeClr val="tx1"/>
                  </a:solidFill>
                </a:rPr>
                <a:t>y</a:t>
              </a:r>
              <a:r>
                <a:rPr lang="ru-RU" b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25646" name="Arc 46"/>
          <p:cNvSpPr>
            <a:spLocks/>
          </p:cNvSpPr>
          <p:nvPr/>
        </p:nvSpPr>
        <p:spPr bwMode="auto">
          <a:xfrm rot="16318195" flipH="1">
            <a:off x="3137694" y="3278981"/>
            <a:ext cx="3098800" cy="1671638"/>
          </a:xfrm>
          <a:custGeom>
            <a:avLst/>
            <a:gdLst>
              <a:gd name="T0" fmla="*/ 2147483647 w 43200"/>
              <a:gd name="T1" fmla="*/ 2147483647 h 23384"/>
              <a:gd name="T2" fmla="*/ 2147483647 w 43200"/>
              <a:gd name="T3" fmla="*/ 2147483647 h 23384"/>
              <a:gd name="T4" fmla="*/ 2147483647 w 43200"/>
              <a:gd name="T5" fmla="*/ 2147483647 h 23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384" fill="none" extrusionOk="0">
                <a:moveTo>
                  <a:pt x="34" y="22824"/>
                </a:moveTo>
                <a:cubicBezTo>
                  <a:pt x="11" y="22416"/>
                  <a:pt x="0" y="2200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199" y="22195"/>
                  <a:pt x="43175" y="22790"/>
                  <a:pt x="43126" y="23384"/>
                </a:cubicBezTo>
              </a:path>
              <a:path w="43200" h="23384" stroke="0" extrusionOk="0">
                <a:moveTo>
                  <a:pt x="34" y="22824"/>
                </a:moveTo>
                <a:cubicBezTo>
                  <a:pt x="11" y="22416"/>
                  <a:pt x="0" y="2200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199" y="22195"/>
                  <a:pt x="43175" y="22790"/>
                  <a:pt x="43126" y="23384"/>
                </a:cubicBezTo>
                <a:lnTo>
                  <a:pt x="21600" y="21600"/>
                </a:lnTo>
                <a:lnTo>
                  <a:pt x="34" y="22824"/>
                </a:lnTo>
                <a:close/>
              </a:path>
            </a:pathLst>
          </a:custGeom>
          <a:noFill/>
          <a:ln w="539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5435600" y="5589588"/>
            <a:ext cx="144463" cy="144462"/>
          </a:xfrm>
          <a:prstGeom prst="ellipse">
            <a:avLst/>
          </a:pr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25653" name="Object 53"/>
          <p:cNvGraphicFramePr>
            <a:graphicFrameLocks noChangeAspect="1"/>
          </p:cNvGraphicFramePr>
          <p:nvPr/>
        </p:nvGraphicFramePr>
        <p:xfrm>
          <a:off x="3635375" y="4941888"/>
          <a:ext cx="5635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Формула" r:id="rId14" imgW="241195" imgH="393529" progId="Equation.3">
                  <p:embed/>
                </p:oleObj>
              </mc:Choice>
              <mc:Fallback>
                <p:oleObj name="Формула" r:id="rId14" imgW="241195" imgH="393529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941888"/>
                        <a:ext cx="563563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9" name="Object 5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435600" y="5734050"/>
          <a:ext cx="4413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Формула" r:id="rId16" imgW="152280" imgH="355680" progId="Equation.3">
                  <p:embed/>
                </p:oleObj>
              </mc:Choice>
              <mc:Fallback>
                <p:oleObj name="Формула" r:id="rId16" imgW="152280" imgH="35568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734050"/>
                        <a:ext cx="441325" cy="720725"/>
                      </a:xfrm>
                      <a:prstGeom prst="rect">
                        <a:avLst/>
                      </a:prstGeom>
                      <a:solidFill>
                        <a:srgbClr val="9900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62" name="Line 62"/>
          <p:cNvSpPr>
            <a:spLocks noChangeShapeType="1"/>
          </p:cNvSpPr>
          <p:nvPr/>
        </p:nvSpPr>
        <p:spPr bwMode="auto">
          <a:xfrm flipH="1" flipV="1">
            <a:off x="7019925" y="1557338"/>
            <a:ext cx="0" cy="51831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63" name="Line 63"/>
          <p:cNvSpPr>
            <a:spLocks noChangeShapeType="1"/>
          </p:cNvSpPr>
          <p:nvPr/>
        </p:nvSpPr>
        <p:spPr bwMode="auto">
          <a:xfrm flipV="1">
            <a:off x="4356100" y="2565400"/>
            <a:ext cx="2665413" cy="26654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65" name="Line 65"/>
          <p:cNvSpPr>
            <a:spLocks noChangeShapeType="1"/>
          </p:cNvSpPr>
          <p:nvPr/>
        </p:nvSpPr>
        <p:spPr bwMode="auto">
          <a:xfrm rot="-120000">
            <a:off x="5507038" y="2565400"/>
            <a:ext cx="1512887" cy="71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7091363" y="24209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latin typeface="Times New Roman" pitchFamily="18" charset="0"/>
              </a:rPr>
              <a:t>1</a:t>
            </a:r>
            <a:endParaRPr lang="ru-RU" sz="2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67" name="Line 67"/>
          <p:cNvSpPr>
            <a:spLocks noChangeShapeType="1"/>
          </p:cNvSpPr>
          <p:nvPr/>
        </p:nvSpPr>
        <p:spPr bwMode="auto">
          <a:xfrm>
            <a:off x="4643438" y="2781300"/>
            <a:ext cx="2376487" cy="3600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68" name="Text Box 68"/>
          <p:cNvSpPr txBox="1">
            <a:spLocks noChangeArrowheads="1"/>
          </p:cNvSpPr>
          <p:nvPr/>
        </p:nvSpPr>
        <p:spPr bwMode="auto">
          <a:xfrm>
            <a:off x="7019925" y="6094413"/>
            <a:ext cx="100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20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,5</a:t>
            </a:r>
          </a:p>
        </p:txBody>
      </p:sp>
      <p:sp>
        <p:nvSpPr>
          <p:cNvPr id="25670" name="Arc 70"/>
          <p:cNvSpPr>
            <a:spLocks/>
          </p:cNvSpPr>
          <p:nvPr/>
        </p:nvSpPr>
        <p:spPr bwMode="auto">
          <a:xfrm rot="3540000" flipH="1">
            <a:off x="4570413" y="2928938"/>
            <a:ext cx="3111500" cy="1593850"/>
          </a:xfrm>
          <a:custGeom>
            <a:avLst/>
            <a:gdLst>
              <a:gd name="T0" fmla="*/ 0 w 43189"/>
              <a:gd name="T1" fmla="*/ 2147483647 h 21840"/>
              <a:gd name="T2" fmla="*/ 2147483647 w 43189"/>
              <a:gd name="T3" fmla="*/ 2147483647 h 21840"/>
              <a:gd name="T4" fmla="*/ 2147483647 w 43189"/>
              <a:gd name="T5" fmla="*/ 2147483647 h 218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9" h="21840" fill="none" extrusionOk="0">
                <a:moveTo>
                  <a:pt x="0" y="20898"/>
                </a:moveTo>
                <a:cubicBezTo>
                  <a:pt x="379" y="9248"/>
                  <a:pt x="9932" y="0"/>
                  <a:pt x="21589" y="0"/>
                </a:cubicBezTo>
                <a:cubicBezTo>
                  <a:pt x="33518" y="0"/>
                  <a:pt x="43189" y="9670"/>
                  <a:pt x="43189" y="21600"/>
                </a:cubicBezTo>
                <a:cubicBezTo>
                  <a:pt x="43189" y="21680"/>
                  <a:pt x="43188" y="21760"/>
                  <a:pt x="43187" y="21839"/>
                </a:cubicBezTo>
              </a:path>
              <a:path w="43189" h="21840" stroke="0" extrusionOk="0">
                <a:moveTo>
                  <a:pt x="0" y="20898"/>
                </a:moveTo>
                <a:cubicBezTo>
                  <a:pt x="379" y="9248"/>
                  <a:pt x="9932" y="0"/>
                  <a:pt x="21589" y="0"/>
                </a:cubicBezTo>
                <a:cubicBezTo>
                  <a:pt x="33518" y="0"/>
                  <a:pt x="43189" y="9670"/>
                  <a:pt x="43189" y="21600"/>
                </a:cubicBezTo>
                <a:cubicBezTo>
                  <a:pt x="43189" y="21680"/>
                  <a:pt x="43188" y="21760"/>
                  <a:pt x="43187" y="21839"/>
                </a:cubicBezTo>
                <a:lnTo>
                  <a:pt x="21589" y="21600"/>
                </a:lnTo>
                <a:lnTo>
                  <a:pt x="0" y="20898"/>
                </a:lnTo>
                <a:close/>
              </a:path>
            </a:pathLst>
          </a:custGeom>
          <a:noFill/>
          <a:ln w="53975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7" name="Oval 47"/>
          <p:cNvSpPr>
            <a:spLocks noChangeArrowheads="1"/>
          </p:cNvSpPr>
          <p:nvPr/>
        </p:nvSpPr>
        <p:spPr bwMode="auto">
          <a:xfrm>
            <a:off x="5435600" y="2493963"/>
            <a:ext cx="144463" cy="144462"/>
          </a:xfrm>
          <a:prstGeom prst="ellipse">
            <a:avLst/>
          </a:pr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5003800" y="0"/>
            <a:ext cx="43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5400" b="0">
                <a:solidFill>
                  <a:srgbClr val="FF3300"/>
                </a:solidFill>
                <a:latin typeface="Batang" pitchFamily="18" charset="-127"/>
              </a:rPr>
              <a:t>?</a:t>
            </a:r>
          </a:p>
        </p:txBody>
      </p:sp>
      <p:graphicFrame>
        <p:nvGraphicFramePr>
          <p:cNvPr id="25673" name="Object 73"/>
          <p:cNvGraphicFramePr>
            <a:graphicFrameLocks noChangeAspect="1"/>
          </p:cNvGraphicFramePr>
          <p:nvPr/>
        </p:nvGraphicFramePr>
        <p:xfrm>
          <a:off x="3059113" y="2060575"/>
          <a:ext cx="167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Формула" r:id="rId18" imgW="837836" imgH="393529" progId="Equation.3">
                  <p:embed/>
                </p:oleObj>
              </mc:Choice>
              <mc:Fallback>
                <p:oleObj name="Формула" r:id="rId18" imgW="837836" imgH="393529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060575"/>
                        <a:ext cx="1676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>
                                <a:alpha val="65881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6443663" y="2925763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50" name="Oval 50"/>
          <p:cNvSpPr>
            <a:spLocks noChangeArrowheads="1"/>
          </p:cNvSpPr>
          <p:nvPr/>
        </p:nvSpPr>
        <p:spPr bwMode="auto">
          <a:xfrm>
            <a:off x="4211638" y="5157788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51" name="Oval 51"/>
          <p:cNvSpPr>
            <a:spLocks noChangeArrowheads="1"/>
          </p:cNvSpPr>
          <p:nvPr/>
        </p:nvSpPr>
        <p:spPr bwMode="auto">
          <a:xfrm>
            <a:off x="6227763" y="5229225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74" name="AutoShape 74"/>
          <p:cNvSpPr>
            <a:spLocks noChangeArrowheads="1"/>
          </p:cNvSpPr>
          <p:nvPr/>
        </p:nvSpPr>
        <p:spPr bwMode="auto">
          <a:xfrm>
            <a:off x="6372225" y="2781300"/>
            <a:ext cx="338138" cy="5556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49" name="AutoShape 49"/>
          <p:cNvSpPr>
            <a:spLocks noChangeArrowheads="1"/>
          </p:cNvSpPr>
          <p:nvPr/>
        </p:nvSpPr>
        <p:spPr bwMode="auto">
          <a:xfrm>
            <a:off x="6156325" y="5084763"/>
            <a:ext cx="338138" cy="5556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25669" name="Oval 69"/>
          <p:cNvSpPr>
            <a:spLocks noChangeArrowheads="1"/>
          </p:cNvSpPr>
          <p:nvPr/>
        </p:nvSpPr>
        <p:spPr bwMode="auto">
          <a:xfrm>
            <a:off x="4572000" y="2636838"/>
            <a:ext cx="215900" cy="215900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25675" name="Object 75"/>
          <p:cNvGraphicFramePr>
            <a:graphicFrameLocks noChangeAspect="1"/>
          </p:cNvGraphicFramePr>
          <p:nvPr/>
        </p:nvGraphicFramePr>
        <p:xfrm>
          <a:off x="257175" y="3725863"/>
          <a:ext cx="3259138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Формула" r:id="rId20" imgW="1879920" imgH="1562400" progId="Equation.3">
                  <p:embed/>
                </p:oleObj>
              </mc:Choice>
              <mc:Fallback>
                <p:oleObj name="Формула" r:id="rId20" imgW="1879920" imgH="156240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3725863"/>
                        <a:ext cx="3259138" cy="262890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2000" fill="hold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2000" fill="hold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2000" fill="hold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2000" fill="hold"/>
                                        <p:tgtEl>
                                          <p:spTgt spid="25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5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10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20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30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4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2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46" grpId="0" animBg="1"/>
      <p:bldP spid="25648" grpId="0" animBg="1"/>
      <p:bldP spid="25662" grpId="0" animBg="1"/>
      <p:bldP spid="25663" grpId="0" animBg="1"/>
      <p:bldP spid="25665" grpId="0" animBg="1"/>
      <p:bldP spid="25666" grpId="0" build="allAtOnce"/>
      <p:bldP spid="25667" grpId="0" animBg="1"/>
      <p:bldP spid="25668" grpId="0"/>
      <p:bldP spid="25670" grpId="0" animBg="1"/>
      <p:bldP spid="25670" grpId="1" animBg="1"/>
      <p:bldP spid="25647" grpId="0" animBg="1"/>
      <p:bldP spid="25671" grpId="0" build="allAtOnce"/>
      <p:bldP spid="25635" grpId="0" animBg="1"/>
      <p:bldP spid="25650" grpId="0" animBg="1"/>
      <p:bldP spid="25651" grpId="0" animBg="1"/>
      <p:bldP spid="25674" grpId="0" animBg="1"/>
      <p:bldP spid="25649" grpId="0" animBg="1"/>
      <p:bldP spid="256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206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sz="4400" i="1"/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38138" y="765175"/>
          <a:ext cx="5268912" cy="408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Формула" r:id="rId3" imgW="2387600" imgH="1854200" progId="Equation.3">
                  <p:embed/>
                </p:oleObj>
              </mc:Choice>
              <mc:Fallback>
                <p:oleObj name="Формула" r:id="rId3" imgW="2387600" imgH="1854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765175"/>
                        <a:ext cx="5268912" cy="408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-428652"/>
            <a:ext cx="9144000" cy="1143008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Отбор корней на координатной прямой.</a:t>
            </a:r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651500" y="1196975"/>
          <a:ext cx="3281363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Формула" r:id="rId5" imgW="1473200" imgH="1270000" progId="Equation.3">
                  <p:embed/>
                </p:oleObj>
              </mc:Choice>
              <mc:Fallback>
                <p:oleObj name="Формула" r:id="rId5" imgW="1473200" imgH="1270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196975"/>
                        <a:ext cx="3281363" cy="282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79" name="Text Box 38"/>
          <p:cNvSpPr txBox="1">
            <a:spLocks noChangeArrowheads="1"/>
          </p:cNvSpPr>
          <p:nvPr/>
        </p:nvSpPr>
        <p:spPr bwMode="auto">
          <a:xfrm>
            <a:off x="8748713" y="5229225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39943" name="Rectangle 53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 sz="4400" i="1"/>
          </a:p>
        </p:txBody>
      </p:sp>
      <p:graphicFrame>
        <p:nvGraphicFramePr>
          <p:cNvPr id="43016" name="Object 52"/>
          <p:cNvGraphicFramePr>
            <a:graphicFrameLocks noChangeAspect="1"/>
          </p:cNvGraphicFramePr>
          <p:nvPr/>
        </p:nvGraphicFramePr>
        <p:xfrm>
          <a:off x="3308350" y="5734050"/>
          <a:ext cx="35147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Формула" r:id="rId7" imgW="1676400" imgH="431800" progId="Equation.3">
                  <p:embed/>
                </p:oleObj>
              </mc:Choice>
              <mc:Fallback>
                <p:oleObj name="Формула" r:id="rId7" imgW="1676400" imgH="4318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350" y="5734050"/>
                        <a:ext cx="3514725" cy="89376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74"/>
          <p:cNvSpPr>
            <a:spLocks noChangeArrowheads="1"/>
          </p:cNvSpPr>
          <p:nvPr/>
        </p:nvSpPr>
        <p:spPr bwMode="auto">
          <a:xfrm>
            <a:off x="684213" y="5013325"/>
            <a:ext cx="287337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43064" name="Object 6"/>
          <p:cNvGraphicFramePr>
            <a:graphicFrameLocks noChangeAspect="1"/>
          </p:cNvGraphicFramePr>
          <p:nvPr/>
        </p:nvGraphicFramePr>
        <p:xfrm>
          <a:off x="2627313" y="5373688"/>
          <a:ext cx="4397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Формула" r:id="rId9" imgW="139680" imgH="76320" progId="Equation.3">
                  <p:embed/>
                </p:oleObj>
              </mc:Choice>
              <mc:Fallback>
                <p:oleObj name="Формула" r:id="rId9" imgW="139680" imgH="76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373688"/>
                        <a:ext cx="439737" cy="358775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5" name="Object 7"/>
          <p:cNvGraphicFramePr>
            <a:graphicFrameLocks noChangeAspect="1"/>
          </p:cNvGraphicFramePr>
          <p:nvPr/>
        </p:nvGraphicFramePr>
        <p:xfrm>
          <a:off x="3995738" y="5302250"/>
          <a:ext cx="4397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Формула" r:id="rId11" imgW="139680" imgH="76320" progId="Equation.3">
                  <p:embed/>
                </p:oleObj>
              </mc:Choice>
              <mc:Fallback>
                <p:oleObj name="Формула" r:id="rId11" imgW="139680" imgH="76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302250"/>
                        <a:ext cx="439737" cy="361950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6" name="Object 8"/>
          <p:cNvGraphicFramePr>
            <a:graphicFrameLocks noChangeAspect="1"/>
          </p:cNvGraphicFramePr>
          <p:nvPr/>
        </p:nvGraphicFramePr>
        <p:xfrm>
          <a:off x="0" y="5302250"/>
          <a:ext cx="46831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Формула" r:id="rId13" imgW="190440" imgH="38160" progId="Equation.3">
                  <p:embed/>
                </p:oleObj>
              </mc:Choice>
              <mc:Fallback>
                <p:oleObj name="Формула" r:id="rId13" imgW="190440" imgH="38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02250"/>
                        <a:ext cx="468313" cy="360363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7" name="Object 9"/>
          <p:cNvGraphicFramePr>
            <a:graphicFrameLocks noChangeAspect="1"/>
          </p:cNvGraphicFramePr>
          <p:nvPr/>
        </p:nvGraphicFramePr>
        <p:xfrm>
          <a:off x="1331913" y="5373688"/>
          <a:ext cx="3603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Формула" r:id="rId15" imgW="38160" imgH="38160" progId="Equation.3">
                  <p:embed/>
                </p:oleObj>
              </mc:Choice>
              <mc:Fallback>
                <p:oleObj name="Формула" r:id="rId15" imgW="38160" imgH="381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373688"/>
                        <a:ext cx="360362" cy="360362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8" name="Object 10"/>
          <p:cNvGraphicFramePr>
            <a:graphicFrameLocks noChangeAspect="1"/>
          </p:cNvGraphicFramePr>
          <p:nvPr/>
        </p:nvGraphicFramePr>
        <p:xfrm>
          <a:off x="5435600" y="5302250"/>
          <a:ext cx="4603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Формула" r:id="rId17" imgW="139680" imgH="76320" progId="Equation.3">
                  <p:embed/>
                </p:oleObj>
              </mc:Choice>
              <mc:Fallback>
                <p:oleObj name="Формула" r:id="rId17" imgW="139680" imgH="763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302250"/>
                        <a:ext cx="460375" cy="358775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9" name="Object 11"/>
          <p:cNvGraphicFramePr>
            <a:graphicFrameLocks noChangeAspect="1"/>
          </p:cNvGraphicFramePr>
          <p:nvPr/>
        </p:nvGraphicFramePr>
        <p:xfrm>
          <a:off x="6804025" y="5302250"/>
          <a:ext cx="4397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Формула" r:id="rId19" imgW="139680" imgH="76320" progId="Equation.3">
                  <p:embed/>
                </p:oleObj>
              </mc:Choice>
              <mc:Fallback>
                <p:oleObj name="Формула" r:id="rId19" imgW="139680" imgH="763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5302250"/>
                        <a:ext cx="439738" cy="360363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70" name="Object 12"/>
          <p:cNvGraphicFramePr>
            <a:graphicFrameLocks noChangeAspect="1"/>
          </p:cNvGraphicFramePr>
          <p:nvPr/>
        </p:nvGraphicFramePr>
        <p:xfrm>
          <a:off x="8101013" y="5302250"/>
          <a:ext cx="5429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Формула" r:id="rId21" imgW="190440" imgH="76320" progId="Equation.3">
                  <p:embed/>
                </p:oleObj>
              </mc:Choice>
              <mc:Fallback>
                <p:oleObj name="Формула" r:id="rId21" imgW="190440" imgH="763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5302250"/>
                        <a:ext cx="542925" cy="360363"/>
                      </a:xfrm>
                      <a:prstGeom prst="rect">
                        <a:avLst/>
                      </a:prstGeom>
                      <a:solidFill>
                        <a:srgbClr val="33CCCC">
                          <a:alpha val="65881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0" y="5157788"/>
            <a:ext cx="8785225" cy="71437"/>
            <a:chOff x="226" y="3022"/>
            <a:chExt cx="5534" cy="45"/>
          </a:xfrm>
        </p:grpSpPr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589" y="3022"/>
              <a:ext cx="5171" cy="44"/>
              <a:chOff x="385" y="2251"/>
              <a:chExt cx="5375" cy="90"/>
            </a:xfrm>
          </p:grpSpPr>
          <p:sp>
            <p:nvSpPr>
              <p:cNvPr id="39969" name="Line 15"/>
              <p:cNvSpPr>
                <a:spLocks noChangeShapeType="1"/>
              </p:cNvSpPr>
              <p:nvPr/>
            </p:nvSpPr>
            <p:spPr bwMode="auto">
              <a:xfrm>
                <a:off x="385" y="2296"/>
                <a:ext cx="53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0" name="Line 16"/>
              <p:cNvSpPr>
                <a:spLocks noChangeShapeType="1"/>
              </p:cNvSpPr>
              <p:nvPr/>
            </p:nvSpPr>
            <p:spPr bwMode="auto">
              <a:xfrm>
                <a:off x="521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1" name="Line 17"/>
              <p:cNvSpPr>
                <a:spLocks noChangeShapeType="1"/>
              </p:cNvSpPr>
              <p:nvPr/>
            </p:nvSpPr>
            <p:spPr bwMode="auto">
              <a:xfrm>
                <a:off x="521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2" name="Line 18"/>
              <p:cNvSpPr>
                <a:spLocks noChangeShapeType="1"/>
              </p:cNvSpPr>
              <p:nvPr/>
            </p:nvSpPr>
            <p:spPr bwMode="auto">
              <a:xfrm>
                <a:off x="2788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3" name="Line 19"/>
              <p:cNvSpPr>
                <a:spLocks noChangeShapeType="1"/>
              </p:cNvSpPr>
              <p:nvPr/>
            </p:nvSpPr>
            <p:spPr bwMode="auto">
              <a:xfrm>
                <a:off x="2335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4" name="Line 20"/>
              <p:cNvSpPr>
                <a:spLocks noChangeShapeType="1"/>
              </p:cNvSpPr>
              <p:nvPr/>
            </p:nvSpPr>
            <p:spPr bwMode="auto">
              <a:xfrm>
                <a:off x="974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5" name="Line 21"/>
              <p:cNvSpPr>
                <a:spLocks noChangeShapeType="1"/>
              </p:cNvSpPr>
              <p:nvPr/>
            </p:nvSpPr>
            <p:spPr bwMode="auto">
              <a:xfrm>
                <a:off x="1428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6" name="Line 22"/>
              <p:cNvSpPr>
                <a:spLocks noChangeShapeType="1"/>
              </p:cNvSpPr>
              <p:nvPr/>
            </p:nvSpPr>
            <p:spPr bwMode="auto">
              <a:xfrm>
                <a:off x="3241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7" name="Line 23"/>
              <p:cNvSpPr>
                <a:spLocks noChangeShapeType="1"/>
              </p:cNvSpPr>
              <p:nvPr/>
            </p:nvSpPr>
            <p:spPr bwMode="auto">
              <a:xfrm>
                <a:off x="1881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8" name="Line 24"/>
              <p:cNvSpPr>
                <a:spLocks noChangeShapeType="1"/>
              </p:cNvSpPr>
              <p:nvPr/>
            </p:nvSpPr>
            <p:spPr bwMode="auto">
              <a:xfrm>
                <a:off x="3695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79" name="Line 25"/>
              <p:cNvSpPr>
                <a:spLocks noChangeShapeType="1"/>
              </p:cNvSpPr>
              <p:nvPr/>
            </p:nvSpPr>
            <p:spPr bwMode="auto">
              <a:xfrm>
                <a:off x="4148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80" name="Line 26"/>
              <p:cNvSpPr>
                <a:spLocks noChangeShapeType="1"/>
              </p:cNvSpPr>
              <p:nvPr/>
            </p:nvSpPr>
            <p:spPr bwMode="auto">
              <a:xfrm>
                <a:off x="4602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81" name="Line 27"/>
              <p:cNvSpPr>
                <a:spLocks noChangeShapeType="1"/>
              </p:cNvSpPr>
              <p:nvPr/>
            </p:nvSpPr>
            <p:spPr bwMode="auto">
              <a:xfrm>
                <a:off x="5055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82" name="Line 28"/>
              <p:cNvSpPr>
                <a:spLocks noChangeShapeType="1"/>
              </p:cNvSpPr>
              <p:nvPr/>
            </p:nvSpPr>
            <p:spPr bwMode="auto">
              <a:xfrm>
                <a:off x="5508" y="2251"/>
                <a:ext cx="0" cy="9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9967" name="Line 29"/>
            <p:cNvSpPr>
              <a:spLocks noChangeShapeType="1"/>
            </p:cNvSpPr>
            <p:nvPr/>
          </p:nvSpPr>
          <p:spPr bwMode="auto">
            <a:xfrm flipH="1">
              <a:off x="226" y="3044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968" name="Line 30"/>
            <p:cNvSpPr>
              <a:spLocks noChangeShapeType="1"/>
            </p:cNvSpPr>
            <p:nvPr/>
          </p:nvSpPr>
          <p:spPr bwMode="auto">
            <a:xfrm>
              <a:off x="340" y="3022"/>
              <a:ext cx="0" cy="45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72" name="Oval 31"/>
          <p:cNvSpPr>
            <a:spLocks noChangeArrowheads="1"/>
          </p:cNvSpPr>
          <p:nvPr/>
        </p:nvSpPr>
        <p:spPr bwMode="auto">
          <a:xfrm>
            <a:off x="142875" y="5121275"/>
            <a:ext cx="144463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3" name="Oval 32"/>
          <p:cNvSpPr>
            <a:spLocks noChangeArrowheads="1"/>
          </p:cNvSpPr>
          <p:nvPr/>
        </p:nvSpPr>
        <p:spPr bwMode="auto">
          <a:xfrm>
            <a:off x="1403350" y="5121275"/>
            <a:ext cx="144463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4" name="Oval 33"/>
          <p:cNvSpPr>
            <a:spLocks noChangeArrowheads="1"/>
          </p:cNvSpPr>
          <p:nvPr/>
        </p:nvSpPr>
        <p:spPr bwMode="auto">
          <a:xfrm>
            <a:off x="2771775" y="5121275"/>
            <a:ext cx="144463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5" name="Oval 34"/>
          <p:cNvSpPr>
            <a:spLocks noChangeArrowheads="1"/>
          </p:cNvSpPr>
          <p:nvPr/>
        </p:nvSpPr>
        <p:spPr bwMode="auto">
          <a:xfrm>
            <a:off x="4211638" y="5121275"/>
            <a:ext cx="144462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6" name="Oval 35"/>
          <p:cNvSpPr>
            <a:spLocks noChangeArrowheads="1"/>
          </p:cNvSpPr>
          <p:nvPr/>
        </p:nvSpPr>
        <p:spPr bwMode="auto">
          <a:xfrm>
            <a:off x="5580063" y="5121275"/>
            <a:ext cx="144462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7" name="Oval 36"/>
          <p:cNvSpPr>
            <a:spLocks noChangeArrowheads="1"/>
          </p:cNvSpPr>
          <p:nvPr/>
        </p:nvSpPr>
        <p:spPr bwMode="auto">
          <a:xfrm>
            <a:off x="6948488" y="5121275"/>
            <a:ext cx="144462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78" name="Oval 37"/>
          <p:cNvSpPr>
            <a:spLocks noChangeArrowheads="1"/>
          </p:cNvSpPr>
          <p:nvPr/>
        </p:nvSpPr>
        <p:spPr bwMode="auto">
          <a:xfrm>
            <a:off x="8388350" y="5121275"/>
            <a:ext cx="144463" cy="144463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3084" name="Text Box 51"/>
          <p:cNvSpPr txBox="1">
            <a:spLocks noChangeArrowheads="1"/>
          </p:cNvSpPr>
          <p:nvPr/>
        </p:nvSpPr>
        <p:spPr bwMode="auto">
          <a:xfrm>
            <a:off x="684213" y="5302250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" name="AutoShape 74"/>
          <p:cNvSpPr>
            <a:spLocks noChangeArrowheads="1"/>
          </p:cNvSpPr>
          <p:nvPr/>
        </p:nvSpPr>
        <p:spPr bwMode="auto">
          <a:xfrm>
            <a:off x="2700338" y="5013325"/>
            <a:ext cx="287337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" name="AutoShape 74"/>
          <p:cNvSpPr>
            <a:spLocks noChangeArrowheads="1"/>
          </p:cNvSpPr>
          <p:nvPr/>
        </p:nvSpPr>
        <p:spPr bwMode="auto">
          <a:xfrm>
            <a:off x="684213" y="5013325"/>
            <a:ext cx="287337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5" name="AutoShape 74"/>
          <p:cNvSpPr>
            <a:spLocks noChangeArrowheads="1"/>
          </p:cNvSpPr>
          <p:nvPr/>
        </p:nvSpPr>
        <p:spPr bwMode="auto">
          <a:xfrm>
            <a:off x="4787900" y="5013325"/>
            <a:ext cx="287338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" name="AutoShape 74"/>
          <p:cNvSpPr>
            <a:spLocks noChangeArrowheads="1"/>
          </p:cNvSpPr>
          <p:nvPr/>
        </p:nvSpPr>
        <p:spPr bwMode="auto">
          <a:xfrm>
            <a:off x="6877050" y="5013325"/>
            <a:ext cx="287338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4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4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4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4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9" grpId="0"/>
      <p:bldP spid="2" grpId="0" animBg="1"/>
      <p:bldP spid="43072" grpId="0" animBg="1"/>
      <p:bldP spid="43073" grpId="0" animBg="1"/>
      <p:bldP spid="43074" grpId="0" animBg="1"/>
      <p:bldP spid="43075" grpId="0" animBg="1"/>
      <p:bldP spid="43076" grpId="0" animBg="1"/>
      <p:bldP spid="43077" grpId="0" animBg="1"/>
      <p:bldP spid="43078" grpId="0" animBg="1"/>
      <p:bldP spid="43084" grpId="0"/>
      <p:bldP spid="4" grpId="0" animBg="1"/>
      <p:bldP spid="3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0" y="428604"/>
            <a:ext cx="9144000" cy="1200329"/>
          </a:xfrm>
          <a:prstGeom prst="rect">
            <a:avLst/>
          </a:prstGeom>
          <a:solidFill>
            <a:srgbClr val="CCFFFF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</a:rPr>
              <a:t>Функционально-графический</a:t>
            </a:r>
          </a:p>
          <a:p>
            <a:pPr algn="ctr"/>
            <a:r>
              <a:rPr lang="ru-RU" sz="3600" b="1" dirty="0">
                <a:solidFill>
                  <a:srgbClr val="00B050"/>
                </a:solidFill>
              </a:rPr>
              <a:t>способ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57158" y="2500306"/>
            <a:ext cx="84963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3200" i="1" dirty="0">
                <a:solidFill>
                  <a:srgbClr val="0070C0"/>
                </a:solidFill>
                <a:latin typeface="Arial Black" pitchFamily="34" charset="0"/>
              </a:rPr>
              <a:t>выбор корней с использованием графика  простейшей  тригонометрической функции.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Решите уравнение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450" y="1412875"/>
            <a:ext cx="4683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450" y="2870200"/>
            <a:ext cx="540702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450" y="4500563"/>
            <a:ext cx="44799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00788" y="1419225"/>
            <a:ext cx="1755775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00788" y="4632325"/>
            <a:ext cx="25527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6086475" y="1268413"/>
            <a:ext cx="0" cy="508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63" name="Line 47"/>
          <p:cNvSpPr>
            <a:spLocks noChangeShapeType="1"/>
          </p:cNvSpPr>
          <p:nvPr/>
        </p:nvSpPr>
        <p:spPr bwMode="auto">
          <a:xfrm>
            <a:off x="188913" y="3429000"/>
            <a:ext cx="8955087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60479" name="Object 6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635375" y="3500438"/>
          <a:ext cx="50958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Формула" r:id="rId3" imgW="279279" imgH="393529" progId="Equation.3">
                  <p:embed/>
                </p:oleObj>
              </mc:Choice>
              <mc:Fallback>
                <p:oleObj name="Формула" r:id="rId3" imgW="279279" imgH="393529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500438"/>
                        <a:ext cx="509588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81" name="Object 6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56325" y="3500438"/>
          <a:ext cx="4413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Формула" r:id="rId5" imgW="241195" imgH="393529" progId="Equation.3">
                  <p:embed/>
                </p:oleObj>
              </mc:Choice>
              <mc:Fallback>
                <p:oleObj name="Формула" r:id="rId5" imgW="241195" imgH="393529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500438"/>
                        <a:ext cx="4413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83" name="Object 6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16463" y="3500438"/>
          <a:ext cx="27146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Формула" r:id="rId7" imgW="164957" imgH="393359" progId="Equation.3">
                  <p:embed/>
                </p:oleObj>
              </mc:Choice>
              <mc:Fallback>
                <p:oleObj name="Формула" r:id="rId7" imgW="164957" imgH="393359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500438"/>
                        <a:ext cx="27146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3"/>
          <p:cNvSpPr>
            <a:spLocks noChangeShapeType="1"/>
          </p:cNvSpPr>
          <p:nvPr/>
        </p:nvSpPr>
        <p:spPr bwMode="auto">
          <a:xfrm>
            <a:off x="107950" y="3429000"/>
            <a:ext cx="9001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5" name="Line 4"/>
          <p:cNvSpPr>
            <a:spLocks noChangeShapeType="1"/>
          </p:cNvSpPr>
          <p:nvPr/>
        </p:nvSpPr>
        <p:spPr bwMode="auto">
          <a:xfrm flipV="1">
            <a:off x="4533900" y="1700213"/>
            <a:ext cx="0" cy="2881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8963025" y="33575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i="1">
                <a:solidFill>
                  <a:schemeClr val="tx1"/>
                </a:solidFill>
                <a:latin typeface="Tahoma" pitchFamily="34" charset="0"/>
              </a:rPr>
              <a:t>x</a:t>
            </a:r>
            <a:endParaRPr lang="ru-RU" b="0" i="1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3017" name="Text Box 6"/>
          <p:cNvSpPr txBox="1">
            <a:spLocks noChangeArrowheads="1"/>
          </p:cNvSpPr>
          <p:nvPr/>
        </p:nvSpPr>
        <p:spPr bwMode="auto">
          <a:xfrm>
            <a:off x="4211638" y="1700213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i="1">
                <a:solidFill>
                  <a:schemeClr val="tx1"/>
                </a:solidFill>
                <a:latin typeface="Times New Roman" pitchFamily="18" charset="0"/>
              </a:rPr>
              <a:t>y</a:t>
            </a:r>
            <a:endParaRPr lang="ru-RU" sz="2000" i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018" name="Line 7"/>
          <p:cNvSpPr>
            <a:spLocks noChangeShapeType="1"/>
          </p:cNvSpPr>
          <p:nvPr/>
        </p:nvSpPr>
        <p:spPr bwMode="auto">
          <a:xfrm>
            <a:off x="6627813" y="33702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9" name="Line 8"/>
          <p:cNvSpPr>
            <a:spLocks noChangeShapeType="1"/>
          </p:cNvSpPr>
          <p:nvPr/>
        </p:nvSpPr>
        <p:spPr bwMode="auto">
          <a:xfrm>
            <a:off x="5646738" y="33575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43020" name="Object 9"/>
          <p:cNvGraphicFramePr>
            <a:graphicFrameLocks noChangeAspect="1"/>
          </p:cNvGraphicFramePr>
          <p:nvPr/>
        </p:nvGraphicFramePr>
        <p:xfrm>
          <a:off x="2268538" y="3068638"/>
          <a:ext cx="34131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Equation" r:id="rId9" imgW="241195" imgH="139639" progId="">
                  <p:embed/>
                </p:oleObj>
              </mc:Choice>
              <mc:Fallback>
                <p:oleObj name="Equation" r:id="rId9" imgW="241195" imgH="13963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068638"/>
                        <a:ext cx="341312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1" name="Object 10"/>
          <p:cNvGraphicFramePr>
            <a:graphicFrameLocks noChangeAspect="1"/>
          </p:cNvGraphicFramePr>
          <p:nvPr/>
        </p:nvGraphicFramePr>
        <p:xfrm>
          <a:off x="6659563" y="3068638"/>
          <a:ext cx="288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Equation" r:id="rId11" imgW="139700" imgH="139700" progId="">
                  <p:embed/>
                </p:oleObj>
              </mc:Choice>
              <mc:Fallback>
                <p:oleObj name="Equation" r:id="rId11" imgW="139700" imgH="13970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068638"/>
                        <a:ext cx="288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2" name="Object 11"/>
          <p:cNvGraphicFramePr>
            <a:graphicFrameLocks noChangeAspect="1"/>
          </p:cNvGraphicFramePr>
          <p:nvPr/>
        </p:nvGraphicFramePr>
        <p:xfrm>
          <a:off x="5435600" y="2636838"/>
          <a:ext cx="274638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13" imgW="164957" imgH="393359" progId="">
                  <p:embed/>
                </p:oleObj>
              </mc:Choice>
              <mc:Fallback>
                <p:oleObj name="Equation" r:id="rId13" imgW="164957" imgH="393359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636838"/>
                        <a:ext cx="274638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3" name="Line 12"/>
          <p:cNvSpPr>
            <a:spLocks noChangeShapeType="1"/>
          </p:cNvSpPr>
          <p:nvPr/>
        </p:nvSpPr>
        <p:spPr bwMode="auto">
          <a:xfrm flipH="1">
            <a:off x="4500563" y="2708275"/>
            <a:ext cx="1524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4" name="Text Box 13"/>
          <p:cNvSpPr txBox="1">
            <a:spLocks noChangeArrowheads="1"/>
          </p:cNvSpPr>
          <p:nvPr/>
        </p:nvSpPr>
        <p:spPr bwMode="auto">
          <a:xfrm>
            <a:off x="4284663" y="24209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  <a:latin typeface="Tahoma" pitchFamily="34" charset="0"/>
              </a:rPr>
              <a:t>1</a:t>
            </a:r>
            <a:endParaRPr lang="ru-RU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114" name="Line 14"/>
          <p:cNvSpPr>
            <a:spLocks noChangeShapeType="1"/>
          </p:cNvSpPr>
          <p:nvPr/>
        </p:nvSpPr>
        <p:spPr bwMode="auto">
          <a:xfrm>
            <a:off x="431800" y="3068638"/>
            <a:ext cx="8856663" cy="0"/>
          </a:xfrm>
          <a:prstGeom prst="line">
            <a:avLst/>
          </a:pr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>
            <a:off x="2338388" y="33575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3495675" y="33575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1328738" y="3367088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7821613" y="3360738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4529138" y="337185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  <a:latin typeface="Times New Roman" pitchFamily="18" charset="0"/>
              </a:rPr>
              <a:t>0</a:t>
            </a:r>
            <a:endParaRPr lang="ru-RU" b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3031" name="Object 22"/>
          <p:cNvGraphicFramePr>
            <a:graphicFrameLocks noChangeAspect="1"/>
          </p:cNvGraphicFramePr>
          <p:nvPr/>
        </p:nvGraphicFramePr>
        <p:xfrm>
          <a:off x="3203575" y="2781300"/>
          <a:ext cx="4238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Equation" r:id="rId15" imgW="279279" imgH="393529" progId="">
                  <p:embed/>
                </p:oleObj>
              </mc:Choice>
              <mc:Fallback>
                <p:oleObj name="Equation" r:id="rId15" imgW="279279" imgH="393529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781300"/>
                        <a:ext cx="423863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2" name="Object 23"/>
          <p:cNvGraphicFramePr>
            <a:graphicFrameLocks noChangeAspect="1"/>
          </p:cNvGraphicFramePr>
          <p:nvPr/>
        </p:nvGraphicFramePr>
        <p:xfrm>
          <a:off x="1042988" y="2781300"/>
          <a:ext cx="5080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Equation" r:id="rId17" imgW="342751" imgH="393529" progId="">
                  <p:embed/>
                </p:oleObj>
              </mc:Choice>
              <mc:Fallback>
                <p:oleObj name="Equation" r:id="rId17" imgW="342751" imgH="393529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781300"/>
                        <a:ext cx="5080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3" name="Object 24"/>
          <p:cNvGraphicFramePr>
            <a:graphicFrameLocks noChangeAspect="1"/>
          </p:cNvGraphicFramePr>
          <p:nvPr/>
        </p:nvGraphicFramePr>
        <p:xfrm>
          <a:off x="7667625" y="2852738"/>
          <a:ext cx="3127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Equation" r:id="rId19" imgW="241195" imgH="393529" progId="">
                  <p:embed/>
                </p:oleObj>
              </mc:Choice>
              <mc:Fallback>
                <p:oleObj name="Equation" r:id="rId19" imgW="241195" imgH="393529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852738"/>
                        <a:ext cx="312738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4" name="Object 25"/>
          <p:cNvGraphicFramePr>
            <a:graphicFrameLocks noChangeAspect="1"/>
          </p:cNvGraphicFramePr>
          <p:nvPr/>
        </p:nvGraphicFramePr>
        <p:xfrm>
          <a:off x="-12700" y="3000375"/>
          <a:ext cx="47148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Equation" r:id="rId21" imgW="304404" imgH="177569" progId="">
                  <p:embed/>
                </p:oleObj>
              </mc:Choice>
              <mc:Fallback>
                <p:oleObj name="Equation" r:id="rId21" imgW="304404" imgH="177569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" y="3000375"/>
                        <a:ext cx="47148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5" name="Text Box 26"/>
          <p:cNvSpPr txBox="1">
            <a:spLocks noChangeArrowheads="1"/>
          </p:cNvSpPr>
          <p:nvPr/>
        </p:nvSpPr>
        <p:spPr bwMode="auto">
          <a:xfrm>
            <a:off x="4500563" y="4076700"/>
            <a:ext cx="504825" cy="366713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−</a:t>
            </a:r>
            <a:r>
              <a:rPr lang="en-US" b="0">
                <a:solidFill>
                  <a:schemeClr val="tx1"/>
                </a:solidFill>
                <a:latin typeface="Tahoma" pitchFamily="34" charset="0"/>
              </a:rPr>
              <a:t>1</a:t>
            </a:r>
            <a:endParaRPr lang="ru-RU" b="0">
              <a:solidFill>
                <a:schemeClr val="tx1"/>
              </a:solidFill>
              <a:latin typeface="Tahoma" pitchFamily="34" charset="0"/>
            </a:endParaRPr>
          </a:p>
        </p:txBody>
      </p:sp>
      <p:graphicFrame>
        <p:nvGraphicFramePr>
          <p:cNvPr id="43036" name="Object 27"/>
          <p:cNvGraphicFramePr>
            <a:graphicFrameLocks noChangeAspect="1"/>
          </p:cNvGraphicFramePr>
          <p:nvPr/>
        </p:nvGraphicFramePr>
        <p:xfrm>
          <a:off x="8675688" y="2979738"/>
          <a:ext cx="4206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Equation" r:id="rId23" imgW="228402" imgH="177646" progId="">
                  <p:embed/>
                </p:oleObj>
              </mc:Choice>
              <mc:Fallback>
                <p:oleObj name="Equation" r:id="rId23" imgW="228402" imgH="177646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5688" y="2979738"/>
                        <a:ext cx="42068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7" name="Line 28"/>
          <p:cNvSpPr>
            <a:spLocks noChangeShapeType="1"/>
          </p:cNvSpPr>
          <p:nvPr/>
        </p:nvSpPr>
        <p:spPr bwMode="auto">
          <a:xfrm>
            <a:off x="179388" y="33575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8" name="Line 29"/>
          <p:cNvSpPr>
            <a:spLocks noChangeShapeType="1"/>
          </p:cNvSpPr>
          <p:nvPr/>
        </p:nvSpPr>
        <p:spPr bwMode="auto">
          <a:xfrm>
            <a:off x="8820150" y="3357563"/>
            <a:ext cx="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39" name="Line 30"/>
          <p:cNvSpPr>
            <a:spLocks noChangeShapeType="1"/>
          </p:cNvSpPr>
          <p:nvPr/>
        </p:nvSpPr>
        <p:spPr bwMode="auto">
          <a:xfrm flipH="1">
            <a:off x="4500563" y="4149725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0" name="Line 31"/>
          <p:cNvSpPr>
            <a:spLocks noChangeShapeType="1"/>
          </p:cNvSpPr>
          <p:nvPr/>
        </p:nvSpPr>
        <p:spPr bwMode="auto">
          <a:xfrm>
            <a:off x="3851275" y="4868863"/>
            <a:ext cx="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2708275"/>
            <a:ext cx="8943975" cy="1436688"/>
            <a:chOff x="54" y="1706"/>
            <a:chExt cx="5634" cy="905"/>
          </a:xfrm>
        </p:grpSpPr>
        <p:sp>
          <p:nvSpPr>
            <p:cNvPr id="43068" name="Freeform 33"/>
            <p:cNvSpPr>
              <a:spLocks/>
            </p:cNvSpPr>
            <p:nvPr/>
          </p:nvSpPr>
          <p:spPr bwMode="auto">
            <a:xfrm>
              <a:off x="5602" y="2058"/>
              <a:ext cx="86" cy="102"/>
            </a:xfrm>
            <a:custGeom>
              <a:avLst/>
              <a:gdLst>
                <a:gd name="T0" fmla="*/ 0 w 86"/>
                <a:gd name="T1" fmla="*/ 102 h 102"/>
                <a:gd name="T2" fmla="*/ 58 w 86"/>
                <a:gd name="T3" fmla="*/ 32 h 102"/>
                <a:gd name="T4" fmla="*/ 86 w 86"/>
                <a:gd name="T5" fmla="*/ 0 h 1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102">
                  <a:moveTo>
                    <a:pt x="0" y="102"/>
                  </a:moveTo>
                  <a:cubicBezTo>
                    <a:pt x="22" y="75"/>
                    <a:pt x="44" y="49"/>
                    <a:pt x="58" y="32"/>
                  </a:cubicBezTo>
                  <a:cubicBezTo>
                    <a:pt x="72" y="15"/>
                    <a:pt x="79" y="7"/>
                    <a:pt x="86" y="0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69" name="Freeform 34"/>
            <p:cNvSpPr>
              <a:spLocks/>
            </p:cNvSpPr>
            <p:nvPr/>
          </p:nvSpPr>
          <p:spPr bwMode="auto">
            <a:xfrm>
              <a:off x="54" y="2160"/>
              <a:ext cx="104" cy="108"/>
            </a:xfrm>
            <a:custGeom>
              <a:avLst/>
              <a:gdLst>
                <a:gd name="T0" fmla="*/ 104 w 104"/>
                <a:gd name="T1" fmla="*/ 0 h 108"/>
                <a:gd name="T2" fmla="*/ 50 w 104"/>
                <a:gd name="T3" fmla="*/ 58 h 108"/>
                <a:gd name="T4" fmla="*/ 0 w 104"/>
                <a:gd name="T5" fmla="*/ 108 h 1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108">
                  <a:moveTo>
                    <a:pt x="104" y="0"/>
                  </a:moveTo>
                  <a:cubicBezTo>
                    <a:pt x="85" y="20"/>
                    <a:pt x="67" y="40"/>
                    <a:pt x="50" y="58"/>
                  </a:cubicBezTo>
                  <a:cubicBezTo>
                    <a:pt x="33" y="76"/>
                    <a:pt x="6" y="103"/>
                    <a:pt x="0" y="108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58" y="1706"/>
              <a:ext cx="2724" cy="905"/>
              <a:chOff x="385" y="3067"/>
              <a:chExt cx="2724" cy="905"/>
            </a:xfrm>
          </p:grpSpPr>
          <p:sp>
            <p:nvSpPr>
              <p:cNvPr id="43074" name="Freeform 36"/>
              <p:cNvSpPr>
                <a:spLocks/>
              </p:cNvSpPr>
              <p:nvPr/>
            </p:nvSpPr>
            <p:spPr bwMode="auto">
              <a:xfrm>
                <a:off x="385" y="3067"/>
                <a:ext cx="1362" cy="456"/>
              </a:xfrm>
              <a:custGeom>
                <a:avLst/>
                <a:gdLst>
                  <a:gd name="T0" fmla="*/ 0 w 1362"/>
                  <a:gd name="T1" fmla="*/ 453 h 456"/>
                  <a:gd name="T2" fmla="*/ 107 w 1362"/>
                  <a:gd name="T3" fmla="*/ 335 h 456"/>
                  <a:gd name="T4" fmla="*/ 224 w 1362"/>
                  <a:gd name="T5" fmla="*/ 221 h 456"/>
                  <a:gd name="T6" fmla="*/ 341 w 1362"/>
                  <a:gd name="T7" fmla="*/ 125 h 456"/>
                  <a:gd name="T8" fmla="*/ 454 w 1362"/>
                  <a:gd name="T9" fmla="*/ 60 h 456"/>
                  <a:gd name="T10" fmla="*/ 568 w 1362"/>
                  <a:gd name="T11" fmla="*/ 19 h 456"/>
                  <a:gd name="T12" fmla="*/ 680 w 1362"/>
                  <a:gd name="T13" fmla="*/ 0 h 456"/>
                  <a:gd name="T14" fmla="*/ 788 w 1362"/>
                  <a:gd name="T15" fmla="*/ 17 h 456"/>
                  <a:gd name="T16" fmla="*/ 908 w 1362"/>
                  <a:gd name="T17" fmla="*/ 62 h 456"/>
                  <a:gd name="T18" fmla="*/ 986 w 1362"/>
                  <a:gd name="T19" fmla="*/ 104 h 456"/>
                  <a:gd name="T20" fmla="*/ 1061 w 1362"/>
                  <a:gd name="T21" fmla="*/ 155 h 456"/>
                  <a:gd name="T22" fmla="*/ 1136 w 1362"/>
                  <a:gd name="T23" fmla="*/ 222 h 456"/>
                  <a:gd name="T24" fmla="*/ 1247 w 1362"/>
                  <a:gd name="T25" fmla="*/ 326 h 456"/>
                  <a:gd name="T26" fmla="*/ 1362 w 1362"/>
                  <a:gd name="T27" fmla="*/ 456 h 45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62" h="456">
                    <a:moveTo>
                      <a:pt x="0" y="453"/>
                    </a:moveTo>
                    <a:cubicBezTo>
                      <a:pt x="18" y="433"/>
                      <a:pt x="70" y="374"/>
                      <a:pt x="107" y="335"/>
                    </a:cubicBezTo>
                    <a:cubicBezTo>
                      <a:pt x="144" y="296"/>
                      <a:pt x="185" y="256"/>
                      <a:pt x="224" y="221"/>
                    </a:cubicBezTo>
                    <a:cubicBezTo>
                      <a:pt x="263" y="186"/>
                      <a:pt x="303" y="152"/>
                      <a:pt x="341" y="125"/>
                    </a:cubicBezTo>
                    <a:cubicBezTo>
                      <a:pt x="379" y="98"/>
                      <a:pt x="416" y="78"/>
                      <a:pt x="454" y="60"/>
                    </a:cubicBezTo>
                    <a:cubicBezTo>
                      <a:pt x="492" y="42"/>
                      <a:pt x="530" y="29"/>
                      <a:pt x="568" y="19"/>
                    </a:cubicBezTo>
                    <a:cubicBezTo>
                      <a:pt x="606" y="9"/>
                      <a:pt x="643" y="0"/>
                      <a:pt x="680" y="0"/>
                    </a:cubicBezTo>
                    <a:cubicBezTo>
                      <a:pt x="717" y="0"/>
                      <a:pt x="750" y="7"/>
                      <a:pt x="788" y="17"/>
                    </a:cubicBezTo>
                    <a:cubicBezTo>
                      <a:pt x="826" y="27"/>
                      <a:pt x="875" y="48"/>
                      <a:pt x="908" y="62"/>
                    </a:cubicBezTo>
                    <a:cubicBezTo>
                      <a:pt x="941" y="76"/>
                      <a:pt x="961" y="89"/>
                      <a:pt x="986" y="104"/>
                    </a:cubicBezTo>
                    <a:cubicBezTo>
                      <a:pt x="1011" y="119"/>
                      <a:pt x="1036" y="135"/>
                      <a:pt x="1061" y="155"/>
                    </a:cubicBezTo>
                    <a:cubicBezTo>
                      <a:pt x="1086" y="175"/>
                      <a:pt x="1105" y="194"/>
                      <a:pt x="1136" y="222"/>
                    </a:cubicBezTo>
                    <a:cubicBezTo>
                      <a:pt x="1167" y="250"/>
                      <a:pt x="1209" y="287"/>
                      <a:pt x="1247" y="326"/>
                    </a:cubicBezTo>
                    <a:cubicBezTo>
                      <a:pt x="1285" y="365"/>
                      <a:pt x="1338" y="429"/>
                      <a:pt x="1362" y="456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75" name="Freeform 37"/>
              <p:cNvSpPr>
                <a:spLocks/>
              </p:cNvSpPr>
              <p:nvPr/>
            </p:nvSpPr>
            <p:spPr bwMode="auto">
              <a:xfrm rot="10800000">
                <a:off x="1747" y="3516"/>
                <a:ext cx="1362" cy="456"/>
              </a:xfrm>
              <a:custGeom>
                <a:avLst/>
                <a:gdLst>
                  <a:gd name="T0" fmla="*/ 0 w 1362"/>
                  <a:gd name="T1" fmla="*/ 453 h 456"/>
                  <a:gd name="T2" fmla="*/ 107 w 1362"/>
                  <a:gd name="T3" fmla="*/ 335 h 456"/>
                  <a:gd name="T4" fmla="*/ 224 w 1362"/>
                  <a:gd name="T5" fmla="*/ 221 h 456"/>
                  <a:gd name="T6" fmla="*/ 341 w 1362"/>
                  <a:gd name="T7" fmla="*/ 125 h 456"/>
                  <a:gd name="T8" fmla="*/ 454 w 1362"/>
                  <a:gd name="T9" fmla="*/ 60 h 456"/>
                  <a:gd name="T10" fmla="*/ 568 w 1362"/>
                  <a:gd name="T11" fmla="*/ 19 h 456"/>
                  <a:gd name="T12" fmla="*/ 680 w 1362"/>
                  <a:gd name="T13" fmla="*/ 0 h 456"/>
                  <a:gd name="T14" fmla="*/ 788 w 1362"/>
                  <a:gd name="T15" fmla="*/ 17 h 456"/>
                  <a:gd name="T16" fmla="*/ 908 w 1362"/>
                  <a:gd name="T17" fmla="*/ 62 h 456"/>
                  <a:gd name="T18" fmla="*/ 986 w 1362"/>
                  <a:gd name="T19" fmla="*/ 104 h 456"/>
                  <a:gd name="T20" fmla="*/ 1061 w 1362"/>
                  <a:gd name="T21" fmla="*/ 155 h 456"/>
                  <a:gd name="T22" fmla="*/ 1136 w 1362"/>
                  <a:gd name="T23" fmla="*/ 222 h 456"/>
                  <a:gd name="T24" fmla="*/ 1247 w 1362"/>
                  <a:gd name="T25" fmla="*/ 326 h 456"/>
                  <a:gd name="T26" fmla="*/ 1362 w 1362"/>
                  <a:gd name="T27" fmla="*/ 456 h 45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62" h="456">
                    <a:moveTo>
                      <a:pt x="0" y="453"/>
                    </a:moveTo>
                    <a:cubicBezTo>
                      <a:pt x="18" y="433"/>
                      <a:pt x="70" y="374"/>
                      <a:pt x="107" y="335"/>
                    </a:cubicBezTo>
                    <a:cubicBezTo>
                      <a:pt x="144" y="296"/>
                      <a:pt x="185" y="256"/>
                      <a:pt x="224" y="221"/>
                    </a:cubicBezTo>
                    <a:cubicBezTo>
                      <a:pt x="263" y="186"/>
                      <a:pt x="303" y="152"/>
                      <a:pt x="341" y="125"/>
                    </a:cubicBezTo>
                    <a:cubicBezTo>
                      <a:pt x="379" y="98"/>
                      <a:pt x="416" y="78"/>
                      <a:pt x="454" y="60"/>
                    </a:cubicBezTo>
                    <a:cubicBezTo>
                      <a:pt x="492" y="42"/>
                      <a:pt x="530" y="29"/>
                      <a:pt x="568" y="19"/>
                    </a:cubicBezTo>
                    <a:cubicBezTo>
                      <a:pt x="606" y="9"/>
                      <a:pt x="643" y="0"/>
                      <a:pt x="680" y="0"/>
                    </a:cubicBezTo>
                    <a:cubicBezTo>
                      <a:pt x="717" y="0"/>
                      <a:pt x="750" y="7"/>
                      <a:pt x="788" y="17"/>
                    </a:cubicBezTo>
                    <a:cubicBezTo>
                      <a:pt x="826" y="27"/>
                      <a:pt x="875" y="48"/>
                      <a:pt x="908" y="62"/>
                    </a:cubicBezTo>
                    <a:cubicBezTo>
                      <a:pt x="941" y="76"/>
                      <a:pt x="961" y="89"/>
                      <a:pt x="986" y="104"/>
                    </a:cubicBezTo>
                    <a:cubicBezTo>
                      <a:pt x="1011" y="119"/>
                      <a:pt x="1036" y="135"/>
                      <a:pt x="1061" y="155"/>
                    </a:cubicBezTo>
                    <a:cubicBezTo>
                      <a:pt x="1086" y="175"/>
                      <a:pt x="1105" y="194"/>
                      <a:pt x="1136" y="222"/>
                    </a:cubicBezTo>
                    <a:cubicBezTo>
                      <a:pt x="1167" y="250"/>
                      <a:pt x="1209" y="287"/>
                      <a:pt x="1247" y="326"/>
                    </a:cubicBezTo>
                    <a:cubicBezTo>
                      <a:pt x="1285" y="365"/>
                      <a:pt x="1338" y="429"/>
                      <a:pt x="1362" y="456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2880" y="1706"/>
              <a:ext cx="2724" cy="905"/>
              <a:chOff x="385" y="3067"/>
              <a:chExt cx="2724" cy="905"/>
            </a:xfrm>
          </p:grpSpPr>
          <p:sp>
            <p:nvSpPr>
              <p:cNvPr id="43072" name="Freeform 39"/>
              <p:cNvSpPr>
                <a:spLocks/>
              </p:cNvSpPr>
              <p:nvPr/>
            </p:nvSpPr>
            <p:spPr bwMode="auto">
              <a:xfrm>
                <a:off x="385" y="3067"/>
                <a:ext cx="1362" cy="456"/>
              </a:xfrm>
              <a:custGeom>
                <a:avLst/>
                <a:gdLst>
                  <a:gd name="T0" fmla="*/ 0 w 1362"/>
                  <a:gd name="T1" fmla="*/ 453 h 456"/>
                  <a:gd name="T2" fmla="*/ 107 w 1362"/>
                  <a:gd name="T3" fmla="*/ 335 h 456"/>
                  <a:gd name="T4" fmla="*/ 224 w 1362"/>
                  <a:gd name="T5" fmla="*/ 221 h 456"/>
                  <a:gd name="T6" fmla="*/ 341 w 1362"/>
                  <a:gd name="T7" fmla="*/ 125 h 456"/>
                  <a:gd name="T8" fmla="*/ 454 w 1362"/>
                  <a:gd name="T9" fmla="*/ 60 h 456"/>
                  <a:gd name="T10" fmla="*/ 568 w 1362"/>
                  <a:gd name="T11" fmla="*/ 19 h 456"/>
                  <a:gd name="T12" fmla="*/ 680 w 1362"/>
                  <a:gd name="T13" fmla="*/ 0 h 456"/>
                  <a:gd name="T14" fmla="*/ 788 w 1362"/>
                  <a:gd name="T15" fmla="*/ 17 h 456"/>
                  <a:gd name="T16" fmla="*/ 908 w 1362"/>
                  <a:gd name="T17" fmla="*/ 62 h 456"/>
                  <a:gd name="T18" fmla="*/ 986 w 1362"/>
                  <a:gd name="T19" fmla="*/ 104 h 456"/>
                  <a:gd name="T20" fmla="*/ 1061 w 1362"/>
                  <a:gd name="T21" fmla="*/ 155 h 456"/>
                  <a:gd name="T22" fmla="*/ 1136 w 1362"/>
                  <a:gd name="T23" fmla="*/ 222 h 456"/>
                  <a:gd name="T24" fmla="*/ 1247 w 1362"/>
                  <a:gd name="T25" fmla="*/ 326 h 456"/>
                  <a:gd name="T26" fmla="*/ 1362 w 1362"/>
                  <a:gd name="T27" fmla="*/ 456 h 45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62" h="456">
                    <a:moveTo>
                      <a:pt x="0" y="453"/>
                    </a:moveTo>
                    <a:cubicBezTo>
                      <a:pt x="18" y="433"/>
                      <a:pt x="70" y="374"/>
                      <a:pt x="107" y="335"/>
                    </a:cubicBezTo>
                    <a:cubicBezTo>
                      <a:pt x="144" y="296"/>
                      <a:pt x="185" y="256"/>
                      <a:pt x="224" y="221"/>
                    </a:cubicBezTo>
                    <a:cubicBezTo>
                      <a:pt x="263" y="186"/>
                      <a:pt x="303" y="152"/>
                      <a:pt x="341" y="125"/>
                    </a:cubicBezTo>
                    <a:cubicBezTo>
                      <a:pt x="379" y="98"/>
                      <a:pt x="416" y="78"/>
                      <a:pt x="454" y="60"/>
                    </a:cubicBezTo>
                    <a:cubicBezTo>
                      <a:pt x="492" y="42"/>
                      <a:pt x="530" y="29"/>
                      <a:pt x="568" y="19"/>
                    </a:cubicBezTo>
                    <a:cubicBezTo>
                      <a:pt x="606" y="9"/>
                      <a:pt x="643" y="0"/>
                      <a:pt x="680" y="0"/>
                    </a:cubicBezTo>
                    <a:cubicBezTo>
                      <a:pt x="717" y="0"/>
                      <a:pt x="750" y="7"/>
                      <a:pt x="788" y="17"/>
                    </a:cubicBezTo>
                    <a:cubicBezTo>
                      <a:pt x="826" y="27"/>
                      <a:pt x="875" y="48"/>
                      <a:pt x="908" y="62"/>
                    </a:cubicBezTo>
                    <a:cubicBezTo>
                      <a:pt x="941" y="76"/>
                      <a:pt x="961" y="89"/>
                      <a:pt x="986" y="104"/>
                    </a:cubicBezTo>
                    <a:cubicBezTo>
                      <a:pt x="1011" y="119"/>
                      <a:pt x="1036" y="135"/>
                      <a:pt x="1061" y="155"/>
                    </a:cubicBezTo>
                    <a:cubicBezTo>
                      <a:pt x="1086" y="175"/>
                      <a:pt x="1105" y="194"/>
                      <a:pt x="1136" y="222"/>
                    </a:cubicBezTo>
                    <a:cubicBezTo>
                      <a:pt x="1167" y="250"/>
                      <a:pt x="1209" y="287"/>
                      <a:pt x="1247" y="326"/>
                    </a:cubicBezTo>
                    <a:cubicBezTo>
                      <a:pt x="1285" y="365"/>
                      <a:pt x="1338" y="429"/>
                      <a:pt x="1362" y="456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73" name="Freeform 40"/>
              <p:cNvSpPr>
                <a:spLocks/>
              </p:cNvSpPr>
              <p:nvPr/>
            </p:nvSpPr>
            <p:spPr bwMode="auto">
              <a:xfrm rot="10800000">
                <a:off x="1747" y="3516"/>
                <a:ext cx="1362" cy="456"/>
              </a:xfrm>
              <a:custGeom>
                <a:avLst/>
                <a:gdLst>
                  <a:gd name="T0" fmla="*/ 0 w 1362"/>
                  <a:gd name="T1" fmla="*/ 453 h 456"/>
                  <a:gd name="T2" fmla="*/ 107 w 1362"/>
                  <a:gd name="T3" fmla="*/ 335 h 456"/>
                  <a:gd name="T4" fmla="*/ 224 w 1362"/>
                  <a:gd name="T5" fmla="*/ 221 h 456"/>
                  <a:gd name="T6" fmla="*/ 341 w 1362"/>
                  <a:gd name="T7" fmla="*/ 125 h 456"/>
                  <a:gd name="T8" fmla="*/ 454 w 1362"/>
                  <a:gd name="T9" fmla="*/ 60 h 456"/>
                  <a:gd name="T10" fmla="*/ 568 w 1362"/>
                  <a:gd name="T11" fmla="*/ 19 h 456"/>
                  <a:gd name="T12" fmla="*/ 680 w 1362"/>
                  <a:gd name="T13" fmla="*/ 0 h 456"/>
                  <a:gd name="T14" fmla="*/ 788 w 1362"/>
                  <a:gd name="T15" fmla="*/ 17 h 456"/>
                  <a:gd name="T16" fmla="*/ 908 w 1362"/>
                  <a:gd name="T17" fmla="*/ 62 h 456"/>
                  <a:gd name="T18" fmla="*/ 986 w 1362"/>
                  <a:gd name="T19" fmla="*/ 104 h 456"/>
                  <a:gd name="T20" fmla="*/ 1061 w 1362"/>
                  <a:gd name="T21" fmla="*/ 155 h 456"/>
                  <a:gd name="T22" fmla="*/ 1136 w 1362"/>
                  <a:gd name="T23" fmla="*/ 222 h 456"/>
                  <a:gd name="T24" fmla="*/ 1247 w 1362"/>
                  <a:gd name="T25" fmla="*/ 326 h 456"/>
                  <a:gd name="T26" fmla="*/ 1362 w 1362"/>
                  <a:gd name="T27" fmla="*/ 456 h 45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62" h="456">
                    <a:moveTo>
                      <a:pt x="0" y="453"/>
                    </a:moveTo>
                    <a:cubicBezTo>
                      <a:pt x="18" y="433"/>
                      <a:pt x="70" y="374"/>
                      <a:pt x="107" y="335"/>
                    </a:cubicBezTo>
                    <a:cubicBezTo>
                      <a:pt x="144" y="296"/>
                      <a:pt x="185" y="256"/>
                      <a:pt x="224" y="221"/>
                    </a:cubicBezTo>
                    <a:cubicBezTo>
                      <a:pt x="263" y="186"/>
                      <a:pt x="303" y="152"/>
                      <a:pt x="341" y="125"/>
                    </a:cubicBezTo>
                    <a:cubicBezTo>
                      <a:pt x="379" y="98"/>
                      <a:pt x="416" y="78"/>
                      <a:pt x="454" y="60"/>
                    </a:cubicBezTo>
                    <a:cubicBezTo>
                      <a:pt x="492" y="42"/>
                      <a:pt x="530" y="29"/>
                      <a:pt x="568" y="19"/>
                    </a:cubicBezTo>
                    <a:cubicBezTo>
                      <a:pt x="606" y="9"/>
                      <a:pt x="643" y="0"/>
                      <a:pt x="680" y="0"/>
                    </a:cubicBezTo>
                    <a:cubicBezTo>
                      <a:pt x="717" y="0"/>
                      <a:pt x="750" y="7"/>
                      <a:pt x="788" y="17"/>
                    </a:cubicBezTo>
                    <a:cubicBezTo>
                      <a:pt x="826" y="27"/>
                      <a:pt x="875" y="48"/>
                      <a:pt x="908" y="62"/>
                    </a:cubicBezTo>
                    <a:cubicBezTo>
                      <a:pt x="941" y="76"/>
                      <a:pt x="961" y="89"/>
                      <a:pt x="986" y="104"/>
                    </a:cubicBezTo>
                    <a:cubicBezTo>
                      <a:pt x="1011" y="119"/>
                      <a:pt x="1036" y="135"/>
                      <a:pt x="1061" y="155"/>
                    </a:cubicBezTo>
                    <a:cubicBezTo>
                      <a:pt x="1086" y="175"/>
                      <a:pt x="1105" y="194"/>
                      <a:pt x="1136" y="222"/>
                    </a:cubicBezTo>
                    <a:cubicBezTo>
                      <a:pt x="1167" y="250"/>
                      <a:pt x="1209" y="287"/>
                      <a:pt x="1247" y="326"/>
                    </a:cubicBezTo>
                    <a:cubicBezTo>
                      <a:pt x="1285" y="365"/>
                      <a:pt x="1338" y="429"/>
                      <a:pt x="1362" y="456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0461" name="Line 45"/>
          <p:cNvSpPr>
            <a:spLocks noChangeShapeType="1"/>
          </p:cNvSpPr>
          <p:nvPr/>
        </p:nvSpPr>
        <p:spPr bwMode="auto">
          <a:xfrm flipH="1">
            <a:off x="2014538" y="3068638"/>
            <a:ext cx="0" cy="4079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62" name="Line 46"/>
          <p:cNvSpPr>
            <a:spLocks noChangeShapeType="1"/>
          </p:cNvSpPr>
          <p:nvPr/>
        </p:nvSpPr>
        <p:spPr bwMode="auto">
          <a:xfrm>
            <a:off x="4897438" y="30686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64" name="Text Box 48"/>
          <p:cNvSpPr txBox="1">
            <a:spLocks noChangeArrowheads="1"/>
          </p:cNvSpPr>
          <p:nvPr/>
        </p:nvSpPr>
        <p:spPr bwMode="auto">
          <a:xfrm>
            <a:off x="8027988" y="2636838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i="1">
                <a:solidFill>
                  <a:srgbClr val="FF3300"/>
                </a:solidFill>
                <a:latin typeface="Times New Roman" pitchFamily="18" charset="0"/>
              </a:rPr>
              <a:t>y=</a:t>
            </a:r>
            <a:r>
              <a:rPr lang="ru-RU" sz="2000" i="1">
                <a:solidFill>
                  <a:srgbClr val="FF3300"/>
                </a:solidFill>
                <a:latin typeface="Times New Roman" pitchFamily="18" charset="0"/>
              </a:rPr>
              <a:t>0,5</a:t>
            </a:r>
          </a:p>
        </p:txBody>
      </p:sp>
      <p:sp>
        <p:nvSpPr>
          <p:cNvPr id="60472" name="Oval 56"/>
          <p:cNvSpPr>
            <a:spLocks noChangeArrowheads="1"/>
          </p:cNvSpPr>
          <p:nvPr/>
        </p:nvSpPr>
        <p:spPr bwMode="auto">
          <a:xfrm>
            <a:off x="5076825" y="3357563"/>
            <a:ext cx="107950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73" name="Line 57"/>
          <p:cNvSpPr>
            <a:spLocks noChangeShapeType="1"/>
          </p:cNvSpPr>
          <p:nvPr/>
        </p:nvSpPr>
        <p:spPr bwMode="auto">
          <a:xfrm flipH="1">
            <a:off x="539750" y="3141663"/>
            <a:ext cx="3175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74" name="Line 58"/>
          <p:cNvSpPr>
            <a:spLocks noChangeShapeType="1"/>
          </p:cNvSpPr>
          <p:nvPr/>
        </p:nvSpPr>
        <p:spPr bwMode="auto">
          <a:xfrm>
            <a:off x="6337300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60485" name="Object 6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003800" y="3429000"/>
          <a:ext cx="3016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Формула" r:id="rId25" imgW="164957" imgH="393359" progId="Equation.3">
                  <p:embed/>
                </p:oleObj>
              </mc:Choice>
              <mc:Fallback>
                <p:oleObj name="Формула" r:id="rId25" imgW="164957" imgH="393359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429000"/>
                        <a:ext cx="3016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87" name="Object 71"/>
          <p:cNvGraphicFramePr>
            <a:graphicFrameLocks noChangeAspect="1"/>
          </p:cNvGraphicFramePr>
          <p:nvPr/>
        </p:nvGraphicFramePr>
        <p:xfrm>
          <a:off x="1692275" y="3573463"/>
          <a:ext cx="5603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Формула" r:id="rId27" imgW="355292" imgH="393359" progId="Equation.3">
                  <p:embed/>
                </p:oleObj>
              </mc:Choice>
              <mc:Fallback>
                <p:oleObj name="Формула" r:id="rId27" imgW="355292" imgH="393359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573463"/>
                        <a:ext cx="5603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88" name="Object 72"/>
          <p:cNvGraphicFramePr>
            <a:graphicFrameLocks noChangeAspect="1"/>
          </p:cNvGraphicFramePr>
          <p:nvPr/>
        </p:nvGraphicFramePr>
        <p:xfrm>
          <a:off x="179388" y="3573463"/>
          <a:ext cx="539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Формула" r:id="rId29" imgW="406048" imgH="393359" progId="Equation.3">
                  <p:embed/>
                </p:oleObj>
              </mc:Choice>
              <mc:Fallback>
                <p:oleObj name="Формула" r:id="rId29" imgW="406048" imgH="393359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573463"/>
                        <a:ext cx="5397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22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90" name="Oval 74"/>
          <p:cNvSpPr>
            <a:spLocks noChangeArrowheads="1"/>
          </p:cNvSpPr>
          <p:nvPr/>
        </p:nvSpPr>
        <p:spPr bwMode="auto">
          <a:xfrm>
            <a:off x="3924300" y="3357563"/>
            <a:ext cx="125413" cy="1254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4141" name="Line 75"/>
          <p:cNvSpPr>
            <a:spLocks noChangeShapeType="1"/>
          </p:cNvSpPr>
          <p:nvPr/>
        </p:nvSpPr>
        <p:spPr bwMode="auto">
          <a:xfrm>
            <a:off x="4932363" y="3429000"/>
            <a:ext cx="1439862" cy="0"/>
          </a:xfrm>
          <a:prstGeom prst="line">
            <a:avLst/>
          </a:prstGeom>
          <a:noFill/>
          <a:ln w="857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2" name="Line 76"/>
          <p:cNvSpPr>
            <a:spLocks noChangeShapeType="1"/>
          </p:cNvSpPr>
          <p:nvPr/>
        </p:nvSpPr>
        <p:spPr bwMode="auto">
          <a:xfrm>
            <a:off x="539750" y="3429000"/>
            <a:ext cx="1439863" cy="0"/>
          </a:xfrm>
          <a:prstGeom prst="line">
            <a:avLst/>
          </a:prstGeom>
          <a:noFill/>
          <a:ln w="857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3" name="Text Box 77"/>
          <p:cNvSpPr txBox="1">
            <a:spLocks noChangeArrowheads="1"/>
          </p:cNvSpPr>
          <p:nvPr/>
        </p:nvSpPr>
        <p:spPr bwMode="auto">
          <a:xfrm>
            <a:off x="827088" y="22764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y </a:t>
            </a:r>
            <a:r>
              <a:rPr lang="ru-RU" sz="2400" i="1">
                <a:latin typeface="Times New Roman" pitchFamily="18" charset="0"/>
              </a:rPr>
              <a:t>=</a:t>
            </a:r>
            <a:r>
              <a:rPr lang="en-US" sz="2400" i="1">
                <a:latin typeface="Times New Roman" pitchFamily="18" charset="0"/>
              </a:rPr>
              <a:t> sin x</a:t>
            </a:r>
            <a:endParaRPr lang="ru-RU" sz="2400" i="1">
              <a:latin typeface="Times New Roman" pitchFamily="18" charset="0"/>
            </a:endParaRPr>
          </a:p>
        </p:txBody>
      </p:sp>
      <p:sp>
        <p:nvSpPr>
          <p:cNvPr id="60494" name="Oval 78"/>
          <p:cNvSpPr>
            <a:spLocks noChangeArrowheads="1"/>
          </p:cNvSpPr>
          <p:nvPr/>
        </p:nvSpPr>
        <p:spPr bwMode="auto">
          <a:xfrm>
            <a:off x="8243888" y="3357563"/>
            <a:ext cx="125412" cy="1254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95" name="Oval 79"/>
          <p:cNvSpPr>
            <a:spLocks noChangeArrowheads="1"/>
          </p:cNvSpPr>
          <p:nvPr/>
        </p:nvSpPr>
        <p:spPr bwMode="auto">
          <a:xfrm>
            <a:off x="468313" y="3357563"/>
            <a:ext cx="130175" cy="144462"/>
          </a:xfrm>
          <a:prstGeom prst="ellipse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96" name="Oval 80"/>
          <p:cNvSpPr>
            <a:spLocks noChangeArrowheads="1"/>
          </p:cNvSpPr>
          <p:nvPr/>
        </p:nvSpPr>
        <p:spPr bwMode="auto">
          <a:xfrm>
            <a:off x="1978025" y="3357563"/>
            <a:ext cx="130175" cy="144462"/>
          </a:xfrm>
          <a:prstGeom prst="ellipse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97" name="Oval 81"/>
          <p:cNvSpPr>
            <a:spLocks noChangeArrowheads="1"/>
          </p:cNvSpPr>
          <p:nvPr/>
        </p:nvSpPr>
        <p:spPr bwMode="auto">
          <a:xfrm>
            <a:off x="4857750" y="3357563"/>
            <a:ext cx="130175" cy="144462"/>
          </a:xfrm>
          <a:prstGeom prst="ellipse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98" name="Oval 82"/>
          <p:cNvSpPr>
            <a:spLocks noChangeArrowheads="1"/>
          </p:cNvSpPr>
          <p:nvPr/>
        </p:nvSpPr>
        <p:spPr bwMode="auto">
          <a:xfrm>
            <a:off x="6264275" y="3357563"/>
            <a:ext cx="130175" cy="144462"/>
          </a:xfrm>
          <a:prstGeom prst="ellipse">
            <a:avLst/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pic>
        <p:nvPicPr>
          <p:cNvPr id="4201" name="Picture 105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252413" y="106363"/>
            <a:ext cx="3319462" cy="196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5675" name="Object 75"/>
          <p:cNvGraphicFramePr>
            <a:graphicFrameLocks noChangeAspect="1"/>
          </p:cNvGraphicFramePr>
          <p:nvPr/>
        </p:nvGraphicFramePr>
        <p:xfrm>
          <a:off x="309563" y="4940300"/>
          <a:ext cx="408305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Формула" r:id="rId32" imgW="2019600" imgH="507960" progId="Equation.3">
                  <p:embed/>
                </p:oleObj>
              </mc:Choice>
              <mc:Fallback>
                <p:oleObj name="Формула" r:id="rId32" imgW="2019600" imgH="50796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4940300"/>
                        <a:ext cx="4083050" cy="113506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149" name="Picture 69" descr="Рисунокдуга"/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4859338" y="2636838"/>
            <a:ext cx="148431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50" name="Picture 70" descr="Рисунокдуга"/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539750" y="2636838"/>
            <a:ext cx="148431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74"/>
          <p:cNvSpPr>
            <a:spLocks noChangeArrowheads="1"/>
          </p:cNvSpPr>
          <p:nvPr/>
        </p:nvSpPr>
        <p:spPr bwMode="auto">
          <a:xfrm>
            <a:off x="3851275" y="3213100"/>
            <a:ext cx="287338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3" name="AutoShape 74"/>
          <p:cNvSpPr>
            <a:spLocks noChangeArrowheads="1"/>
          </p:cNvSpPr>
          <p:nvPr/>
        </p:nvSpPr>
        <p:spPr bwMode="auto">
          <a:xfrm>
            <a:off x="8172450" y="3284538"/>
            <a:ext cx="287338" cy="4127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60469" name="Oval 53"/>
          <p:cNvSpPr>
            <a:spLocks noChangeArrowheads="1"/>
          </p:cNvSpPr>
          <p:nvPr/>
        </p:nvSpPr>
        <p:spPr bwMode="auto">
          <a:xfrm>
            <a:off x="755650" y="33575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>
              <a:solidFill>
                <a:srgbClr val="FF0000"/>
              </a:solidFill>
            </a:endParaRPr>
          </a:p>
        </p:txBody>
      </p:sp>
      <p:sp>
        <p:nvSpPr>
          <p:cNvPr id="60489" name="Oval 73"/>
          <p:cNvSpPr>
            <a:spLocks noChangeArrowheads="1"/>
          </p:cNvSpPr>
          <p:nvPr/>
        </p:nvSpPr>
        <p:spPr bwMode="auto">
          <a:xfrm>
            <a:off x="5076825" y="33575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4400" i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604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604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2" dur="250" autoRev="1" fill="hold"/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250" autoRev="1" fill="hold"/>
                                        <p:tgtEl>
                                          <p:spTgt spid="60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60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60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60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8" dur="250" autoRev="1" fill="hold"/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250" autoRev="1" fill="hold"/>
                                        <p:tgtEl>
                                          <p:spTgt spid="60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60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hold"/>
                                        <p:tgtEl>
                                          <p:spTgt spid="60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6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4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0" dur="2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63" grpId="0" animBg="1"/>
      <p:bldP spid="4114" grpId="0" animBg="1"/>
      <p:bldP spid="60461" grpId="0" animBg="1"/>
      <p:bldP spid="60462" grpId="0" animBg="1"/>
      <p:bldP spid="60464" grpId="0"/>
      <p:bldP spid="60472" grpId="0" animBg="1"/>
      <p:bldP spid="60472" grpId="1" animBg="1"/>
      <p:bldP spid="60473" grpId="0" animBg="1"/>
      <p:bldP spid="60474" grpId="0" animBg="1"/>
      <p:bldP spid="60490" grpId="0" animBg="1"/>
      <p:bldP spid="60490" grpId="1" animBg="1"/>
      <p:bldP spid="4141" grpId="0" animBg="1"/>
      <p:bldP spid="4142" grpId="0" animBg="1"/>
      <p:bldP spid="4143" grpId="0"/>
      <p:bldP spid="60494" grpId="0" animBg="1"/>
      <p:bldP spid="60494" grpId="1" animBg="1"/>
      <p:bldP spid="60496" grpId="0" animBg="1"/>
      <p:bldP spid="60497" grpId="0" animBg="1"/>
      <p:bldP spid="60498" grpId="0" animBg="1"/>
      <p:bldP spid="2" grpId="0" animBg="1"/>
      <p:bldP spid="3" grpId="0" animBg="1"/>
      <p:bldP spid="60469" grpId="0" animBg="1"/>
      <p:bldP spid="60469" grpId="1" animBg="1"/>
      <p:bldP spid="60489" grpId="0" animBg="1"/>
      <p:bldP spid="60489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-2643238" y="1524000"/>
            <a:ext cx="785818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71734" y="152400"/>
            <a:ext cx="285752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6322" name="Рисунок 1" descr="Тригонометрическое уравн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0"/>
            <a:ext cx="2912149" cy="785818"/>
          </a:xfrm>
          <a:prstGeom prst="rect">
            <a:avLst/>
          </a:prstGeom>
          <a:noFill/>
        </p:spPr>
      </p:pic>
      <p:pic>
        <p:nvPicPr>
          <p:cNvPr id="56321" name="Рисунок 2" descr="http://matematikalegko.ru/wp-content/uploads/2013/02/2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68" y="1071546"/>
            <a:ext cx="1000132" cy="645655"/>
          </a:xfrm>
          <a:prstGeom prst="rect">
            <a:avLst/>
          </a:prstGeom>
          <a:noFill/>
        </p:spPr>
      </p:pic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000100" y="428604"/>
            <a:ext cx="421481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ahoma" pitchFamily="34" charset="0"/>
              </a:rPr>
              <a:t>Дано уравнение: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785794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ahoma" pitchFamily="34" charset="0"/>
              </a:rPr>
              <a:t>а) Решите </a:t>
            </a:r>
            <a:r>
              <a:rPr lang="ru-RU" sz="2000" dirty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Tahoma" pitchFamily="34" charset="0"/>
              </a:rPr>
              <a:t>уравнение.</a:t>
            </a:r>
            <a:br>
              <a:rPr lang="ru-RU" sz="2000" dirty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Tahoma" pitchFamily="34" charset="0"/>
              </a:rPr>
            </a:br>
            <a:r>
              <a:rPr lang="ru-RU" sz="2000" dirty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Tahoma" pitchFamily="34" charset="0"/>
              </a:rPr>
              <a:t>б) Укажите корни уравнения, принадлежащие отрезку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00000"/>
                </a:solidFill>
                <a:latin typeface="Arial Black" pitchFamily="34" charset="0"/>
                <a:cs typeface="Tahoma" pitchFamily="34" charset="0"/>
              </a:rPr>
              <a:t>Решение: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 Black" pitchFamily="34" charset="0"/>
              </a:rPr>
              <a:t>Тогда </a:t>
            </a:r>
            <a:r>
              <a:rPr lang="ru-RU" sz="2000" b="1" dirty="0" err="1">
                <a:latin typeface="Arial Black" pitchFamily="34" charset="0"/>
              </a:rPr>
              <a:t>cos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err="1">
                <a:latin typeface="Arial Black" pitchFamily="34" charset="0"/>
              </a:rPr>
              <a:t>x</a:t>
            </a:r>
            <a:r>
              <a:rPr lang="ru-RU" sz="2000" b="1" dirty="0">
                <a:latin typeface="Arial Black" pitchFamily="34" charset="0"/>
              </a:rPr>
              <a:t> = 0   		или   </a:t>
            </a:r>
            <a:r>
              <a:rPr lang="ru-RU" sz="2000" b="1" dirty="0" err="1">
                <a:latin typeface="Arial Black" pitchFamily="34" charset="0"/>
              </a:rPr>
              <a:t>sin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err="1">
                <a:latin typeface="Arial Black" pitchFamily="34" charset="0"/>
              </a:rPr>
              <a:t>x</a:t>
            </a:r>
            <a:r>
              <a:rPr lang="ru-RU" sz="2000" b="1" dirty="0">
                <a:latin typeface="Arial Black" pitchFamily="34" charset="0"/>
              </a:rPr>
              <a:t> = 0,5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Arial Black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Arial Black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Arial Black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Рисунок 8" descr="http://matematikalegko.ru/wp-content/uploads/2013/02/32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428736"/>
            <a:ext cx="1790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matematikalegko.ru/wp-content/uploads/2013/02/71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3714752"/>
            <a:ext cx="164307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matematikalegko.ru/wp-content/uploads/2013/02/81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3714752"/>
            <a:ext cx="328614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matematikalegko.ru/wp-content/uploads/2013/02/9.gi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8794" y="5500702"/>
            <a:ext cx="5786478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643106" y="1524000"/>
            <a:ext cx="500066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85982" y="152400"/>
            <a:ext cx="285752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matematikalegko.ru/wp-content/uploads/2013/02/10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285728"/>
            <a:ext cx="10715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57166"/>
            <a:ext cx="828680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 Black" pitchFamily="34" charset="0"/>
              </a:rPr>
              <a:t> Найдём корни уравнения, принадлежащие отрезку</a:t>
            </a:r>
          </a:p>
          <a:p>
            <a:endParaRPr lang="ru-RU" sz="2000" dirty="0">
              <a:latin typeface="Arial Black" pitchFamily="34" charset="0"/>
            </a:endParaRPr>
          </a:p>
          <a:p>
            <a:r>
              <a:rPr lang="ru-RU" sz="2000" dirty="0">
                <a:latin typeface="Arial Black" pitchFamily="34" charset="0"/>
              </a:rPr>
              <a:t>Итак, первый корень:</a:t>
            </a:r>
          </a:p>
          <a:p>
            <a:endParaRPr lang="ru-RU" sz="2000" dirty="0">
              <a:latin typeface="Arial Black" pitchFamily="34" charset="0"/>
            </a:endParaRPr>
          </a:p>
          <a:p>
            <a:r>
              <a:rPr lang="ru-RU" sz="2000" dirty="0">
                <a:latin typeface="Arial Black" pitchFamily="34" charset="0"/>
              </a:rPr>
              <a:t>Решаем неравенство:</a:t>
            </a: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r>
              <a:rPr lang="ru-RU" sz="2000" dirty="0">
                <a:latin typeface="Arial Black" pitchFamily="34" charset="0"/>
              </a:rPr>
              <a:t>Так число </a:t>
            </a:r>
            <a:r>
              <a:rPr lang="ru-RU" sz="2000" dirty="0" err="1">
                <a:latin typeface="Arial Black" pitchFamily="34" charset="0"/>
              </a:rPr>
              <a:t>k</a:t>
            </a:r>
            <a:r>
              <a:rPr lang="ru-RU" sz="2000" dirty="0">
                <a:latin typeface="Arial Black" pitchFamily="34" charset="0"/>
              </a:rPr>
              <a:t> целое, то    k</a:t>
            </a:r>
            <a:r>
              <a:rPr lang="ru-RU" sz="2000" baseline="-25000" dirty="0">
                <a:latin typeface="Arial Black" pitchFamily="34" charset="0"/>
              </a:rPr>
              <a:t>1</a:t>
            </a:r>
            <a:r>
              <a:rPr lang="ru-RU" sz="2000" dirty="0">
                <a:latin typeface="Arial Black" pitchFamily="34" charset="0"/>
              </a:rPr>
              <a:t> = 2    k</a:t>
            </a:r>
            <a:r>
              <a:rPr lang="ru-RU" sz="2000" baseline="-25000" dirty="0">
                <a:latin typeface="Arial Black" pitchFamily="34" charset="0"/>
              </a:rPr>
              <a:t>2</a:t>
            </a:r>
            <a:r>
              <a:rPr lang="ru-RU" sz="2000" dirty="0">
                <a:latin typeface="Arial Black" pitchFamily="34" charset="0"/>
              </a:rPr>
              <a:t> = 3</a:t>
            </a:r>
          </a:p>
          <a:p>
            <a:pPr fontAlgn="base"/>
            <a:r>
              <a:rPr lang="ru-RU" sz="2000" dirty="0">
                <a:latin typeface="Arial Black" pitchFamily="34" charset="0"/>
              </a:rPr>
              <a:t>Находим корни, принадлежащие интервалу:</a:t>
            </a: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b="1" dirty="0">
              <a:latin typeface="Arial Black" pitchFamily="34" charset="0"/>
            </a:endParaRPr>
          </a:p>
          <a:p>
            <a:pPr fontAlgn="base"/>
            <a:r>
              <a:rPr lang="ru-RU" sz="2000" dirty="0">
                <a:latin typeface="Arial Black" pitchFamily="34" charset="0"/>
              </a:rPr>
              <a:t>Следующий корень:</a:t>
            </a: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  <a:p>
            <a:endParaRPr lang="ru-RU" sz="2000" dirty="0">
              <a:latin typeface="Arial Black" pitchFamily="34" charset="0"/>
            </a:endParaRPr>
          </a:p>
        </p:txBody>
      </p:sp>
      <p:pic>
        <p:nvPicPr>
          <p:cNvPr id="7" name="Рисунок 6" descr="http://matematikalegko.ru/wp-content/uploads/2013/02/113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714356"/>
            <a:ext cx="2143140" cy="67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matematikalegko.ru/wp-content/uploads/2013/02/124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1643050"/>
            <a:ext cx="271464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matematikalegko.ru/wp-content/uploads/2013/02/132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4643446"/>
            <a:ext cx="1857388" cy="137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matematikalegko.ru/wp-content/uploads/2013/02/142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5786454"/>
            <a:ext cx="221457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57420" y="1524000"/>
            <a:ext cx="1214446" cy="457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500230" y="152400"/>
            <a:ext cx="142876" cy="1219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9199954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Решаем неравенство: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fontAlgn="base"/>
            <a:endParaRPr lang="ru-RU" sz="2000" dirty="0"/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r>
              <a:rPr lang="ru-RU" sz="2000" dirty="0">
                <a:latin typeface="Arial Black" pitchFamily="34" charset="0"/>
              </a:rPr>
              <a:t>Для полученного неравенства целого числа </a:t>
            </a:r>
            <a:r>
              <a:rPr lang="ru-RU" sz="2000" dirty="0" err="1">
                <a:latin typeface="Arial Black" pitchFamily="34" charset="0"/>
              </a:rPr>
              <a:t>k</a:t>
            </a:r>
            <a:r>
              <a:rPr lang="ru-RU" sz="2000" dirty="0">
                <a:latin typeface="Arial Black" pitchFamily="34" charset="0"/>
              </a:rPr>
              <a:t> не существует.</a:t>
            </a: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r>
              <a:rPr lang="ru-RU" sz="2000" dirty="0">
                <a:latin typeface="Arial Black" pitchFamily="34" charset="0"/>
              </a:rPr>
              <a:t>Следующий корень:</a:t>
            </a: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fontAlgn="base"/>
            <a:r>
              <a:rPr lang="ru-RU" sz="2000" dirty="0">
                <a:latin typeface="Arial Black" pitchFamily="34" charset="0"/>
              </a:rPr>
              <a:t>Решаем неравенство:</a:t>
            </a:r>
          </a:p>
          <a:p>
            <a:pPr fontAlgn="base"/>
            <a:endParaRPr lang="ru-RU" sz="2000" dirty="0">
              <a:latin typeface="Arial Black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pic>
        <p:nvPicPr>
          <p:cNvPr id="6" name="Рисунок 5" descr="http://matematikalegko.ru/wp-content/uploads/2013/02/15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0"/>
            <a:ext cx="321471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matematikalegko.ru/wp-content/uploads/2013/02/16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929198"/>
            <a:ext cx="264320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642910" y="620713"/>
            <a:ext cx="7929618" cy="707886"/>
          </a:xfrm>
          <a:prstGeom prst="rect">
            <a:avLst/>
          </a:prstGeom>
          <a:solidFill>
            <a:srgbClr val="CCFFFF"/>
          </a:solidFill>
          <a:ln w="476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</a:rPr>
              <a:t>Арифметический способ</a:t>
            </a: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1331913" y="2060575"/>
            <a:ext cx="741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перебор значений целочисленного параметра и вычисление корней.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071734" y="1500174"/>
            <a:ext cx="785818" cy="4572000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00494" y="152400"/>
            <a:ext cx="1357322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matematikalegko.ru/wp-content/uploads/2013/02/17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335758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3786190"/>
            <a:ext cx="676980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Так как число 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целое, то   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= 1.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Находим корень принадлежащий интервалу: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rgbClr val="000000"/>
                </a:solidFill>
                <a:latin typeface="Arial Black" pitchFamily="34" charset="0"/>
                <a:cs typeface="Times New Roman" pitchFamily="18" charset="0"/>
              </a:rPr>
              <a:t>Ответ: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pic>
        <p:nvPicPr>
          <p:cNvPr id="7" name="Рисунок 6" descr="http://matematikalegko.ru/wp-content/uploads/2013/02/188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72074"/>
            <a:ext cx="378621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matematikalegko.ru/wp-content/uploads/2013/02/196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5857893"/>
            <a:ext cx="1857388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http://alexlarin.net/ege/2012/C12012.pdf</a:t>
            </a: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2. ЕГЭ-2012.Математика: типовые экзаменационные варианты: 30 вариантов/ под ред. А.Л. Семёнова, </a:t>
            </a:r>
            <a:r>
              <a:rPr lang="ru-RU" dirty="0" err="1">
                <a:solidFill>
                  <a:srgbClr val="FF0000"/>
                </a:solidFill>
                <a:latin typeface="Arial Black" pitchFamily="34" charset="0"/>
              </a:rPr>
              <a:t>И.В.Ященко.-М</a:t>
            </a: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.: Национальное образование, 2011. (ЕГЭ -2012. ФИПИ – школе).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itchFamily="18" charset="0"/>
              </a:rPr>
              <a:t>В презентации использовались  ресурсы:</a:t>
            </a:r>
            <a:br>
              <a:rPr lang="ru-RU" dirty="0">
                <a:solidFill>
                  <a:srgbClr val="0070C0"/>
                </a:solidFill>
                <a:latin typeface="Times New Roman" pitchFamily="18" charset="0"/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1750" y="127000"/>
            <a:ext cx="8788400" cy="1493838"/>
            <a:chOff x="31980" y="127085"/>
            <a:chExt cx="8788491" cy="1493866"/>
          </a:xfrm>
        </p:grpSpPr>
        <p:sp>
          <p:nvSpPr>
            <p:cNvPr id="20501" name="Rectangle 4"/>
            <p:cNvSpPr>
              <a:spLocks noChangeArrowheads="1"/>
            </p:cNvSpPr>
            <p:nvPr/>
          </p:nvSpPr>
          <p:spPr bwMode="auto">
            <a:xfrm>
              <a:off x="31980" y="127085"/>
              <a:ext cx="8788491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ru-RU" sz="3600" b="0">
                  <a:latin typeface="Times New Roman" pitchFamily="18" charset="0"/>
                </a:rPr>
                <a:t>Найдите все корни уравнения                         принадлежащие промежутку </a:t>
              </a:r>
            </a:p>
          </p:txBody>
        </p:sp>
        <p:graphicFrame>
          <p:nvGraphicFramePr>
            <p:cNvPr id="20502" name="Object 5"/>
            <p:cNvGraphicFramePr>
              <a:graphicFrameLocks noChangeAspect="1"/>
            </p:cNvGraphicFramePr>
            <p:nvPr/>
          </p:nvGraphicFramePr>
          <p:xfrm>
            <a:off x="5989361" y="252000"/>
            <a:ext cx="2290763" cy="531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Формула" r:id="rId3" imgW="901309" imgH="203112" progId="Equation.3">
                    <p:embed/>
                  </p:oleObj>
                </mc:Choice>
                <mc:Fallback>
                  <p:oleObj name="Формула" r:id="rId3" imgW="901309" imgH="20311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9361" y="252000"/>
                          <a:ext cx="2290763" cy="531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3" name="Object 7"/>
            <p:cNvGraphicFramePr>
              <a:graphicFrameLocks noChangeAspect="1"/>
            </p:cNvGraphicFramePr>
            <p:nvPr/>
          </p:nvGraphicFramePr>
          <p:xfrm>
            <a:off x="5766800" y="628764"/>
            <a:ext cx="1482725" cy="992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Формула" r:id="rId5" imgW="634725" imgH="431613" progId="Equation.3">
                    <p:embed/>
                  </p:oleObj>
                </mc:Choice>
                <mc:Fallback>
                  <p:oleObj name="Формула" r:id="rId5" imgW="634725" imgH="431613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6800" y="628764"/>
                          <a:ext cx="1482725" cy="992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511" name="Object 15"/>
          <p:cNvGraphicFramePr>
            <a:graphicFrameLocks noChangeAspect="1"/>
          </p:cNvGraphicFramePr>
          <p:nvPr/>
        </p:nvGraphicFramePr>
        <p:xfrm>
          <a:off x="342900" y="1628775"/>
          <a:ext cx="26971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7" imgW="901309" imgH="203112" progId="Equation.3">
                  <p:embed/>
                </p:oleObj>
              </mc:Choice>
              <mc:Fallback>
                <p:oleObj name="Формула" r:id="rId7" imgW="901309" imgH="20311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628775"/>
                        <a:ext cx="269716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14"/>
          <p:cNvGraphicFramePr>
            <a:graphicFrameLocks noChangeAspect="1"/>
          </p:cNvGraphicFramePr>
          <p:nvPr/>
        </p:nvGraphicFramePr>
        <p:xfrm>
          <a:off x="252413" y="2420938"/>
          <a:ext cx="424815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9" imgW="1384300" imgH="203200" progId="Equation.3">
                  <p:embed/>
                </p:oleObj>
              </mc:Choice>
              <mc:Fallback>
                <p:oleObj name="Формула" r:id="rId9" imgW="1384300" imgH="203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2420938"/>
                        <a:ext cx="4248150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13"/>
          <p:cNvGraphicFramePr>
            <a:graphicFrameLocks noChangeAspect="1"/>
          </p:cNvGraphicFramePr>
          <p:nvPr/>
        </p:nvGraphicFramePr>
        <p:xfrm>
          <a:off x="250825" y="3068638"/>
          <a:ext cx="2016125" cy="193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11" imgW="710891" imgH="660113" progId="Equation.3">
                  <p:embed/>
                </p:oleObj>
              </mc:Choice>
              <mc:Fallback>
                <p:oleObj name="Формула" r:id="rId11" imgW="710891" imgH="66011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068638"/>
                        <a:ext cx="2016125" cy="193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2"/>
          <p:cNvGraphicFramePr>
            <a:graphicFrameLocks noChangeAspect="1"/>
          </p:cNvGraphicFramePr>
          <p:nvPr/>
        </p:nvGraphicFramePr>
        <p:xfrm>
          <a:off x="558800" y="5084763"/>
          <a:ext cx="20494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13" imgW="698197" imgH="203112" progId="Equation.3">
                  <p:embed/>
                </p:oleObj>
              </mc:Choice>
              <mc:Fallback>
                <p:oleObj name="Формула" r:id="rId13" imgW="698197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5084763"/>
                        <a:ext cx="2049463" cy="609600"/>
                      </a:xfrm>
                      <a:prstGeom prst="rect">
                        <a:avLst/>
                      </a:prstGeom>
                      <a:solidFill>
                        <a:srgbClr val="FFCC99">
                          <a:alpha val="70979"/>
                        </a:srgbClr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700088" y="5589588"/>
          <a:ext cx="30257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15" imgW="1117115" imgH="393529" progId="Equation.3">
                  <p:embed/>
                </p:oleObj>
              </mc:Choice>
              <mc:Fallback>
                <p:oleObj name="Формула" r:id="rId15" imgW="1117115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5589588"/>
                        <a:ext cx="302577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Rectangle 17"/>
          <p:cNvSpPr>
            <a:spLocks noChangeArrowheads="1"/>
          </p:cNvSpPr>
          <p:nvPr/>
        </p:nvSpPr>
        <p:spPr bwMode="auto">
          <a:xfrm>
            <a:off x="1692275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072067" y="1785926"/>
            <a:ext cx="3883022" cy="4843474"/>
            <a:chOff x="3424" y="1026"/>
            <a:chExt cx="2221" cy="3150"/>
          </a:xfrm>
        </p:grpSpPr>
        <p:sp>
          <p:nvSpPr>
            <p:cNvPr id="20491" name="Rectangle 19"/>
            <p:cNvSpPr>
              <a:spLocks noChangeArrowheads="1"/>
            </p:cNvSpPr>
            <p:nvPr/>
          </p:nvSpPr>
          <p:spPr bwMode="auto">
            <a:xfrm>
              <a:off x="4116" y="2163"/>
              <a:ext cx="161" cy="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ru-RU" sz="1400" i="1">
                  <a:ea typeface="TimesNewRomanPSMT" charset="-128"/>
                </a:rPr>
                <a:t> </a:t>
              </a:r>
              <a:endParaRPr lang="ru-RU" sz="800" i="1"/>
            </a:p>
            <a:p>
              <a:pPr algn="l" eaLnBrk="0" hangingPunct="0"/>
              <a:endParaRPr lang="ru-RU" sz="4400" i="1"/>
            </a:p>
          </p:txBody>
        </p:sp>
        <p:graphicFrame>
          <p:nvGraphicFramePr>
            <p:cNvPr id="20492" name="Object 25"/>
            <p:cNvGraphicFramePr>
              <a:graphicFrameLocks noChangeAspect="1"/>
            </p:cNvGraphicFramePr>
            <p:nvPr/>
          </p:nvGraphicFramePr>
          <p:xfrm>
            <a:off x="3434" y="1298"/>
            <a:ext cx="2022" cy="5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Формула" r:id="rId17" imgW="1422400" imgH="431800" progId="Equation.3">
                    <p:embed/>
                  </p:oleObj>
                </mc:Choice>
                <mc:Fallback>
                  <p:oleObj name="Формула" r:id="rId17" imgW="1422400" imgH="4318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4" y="1298"/>
                          <a:ext cx="2022" cy="5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3" name="Object 24"/>
            <p:cNvGraphicFramePr>
              <a:graphicFrameLocks noChangeAspect="1"/>
            </p:cNvGraphicFramePr>
            <p:nvPr/>
          </p:nvGraphicFramePr>
          <p:xfrm>
            <a:off x="3572" y="2107"/>
            <a:ext cx="2063" cy="5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Формула" r:id="rId19" imgW="1562100" imgH="431800" progId="Equation.3">
                    <p:embed/>
                  </p:oleObj>
                </mc:Choice>
                <mc:Fallback>
                  <p:oleObj name="Формула" r:id="rId19" imgW="1562100" imgH="4318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2" y="2107"/>
                          <a:ext cx="2063" cy="5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4" name="Object 23"/>
            <p:cNvGraphicFramePr>
              <a:graphicFrameLocks noChangeAspect="1"/>
            </p:cNvGraphicFramePr>
            <p:nvPr/>
          </p:nvGraphicFramePr>
          <p:xfrm>
            <a:off x="3608" y="2795"/>
            <a:ext cx="1855" cy="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Формула" r:id="rId21" imgW="1637589" imgH="431613" progId="Equation.3">
                    <p:embed/>
                  </p:oleObj>
                </mc:Choice>
                <mc:Fallback>
                  <p:oleObj name="Формула" r:id="rId21" imgW="1637589" imgH="431613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8" y="2795"/>
                          <a:ext cx="1855" cy="4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5" name="Object 22"/>
            <p:cNvGraphicFramePr>
              <a:graphicFrameLocks noChangeAspect="1"/>
            </p:cNvGraphicFramePr>
            <p:nvPr/>
          </p:nvGraphicFramePr>
          <p:xfrm>
            <a:off x="3900" y="3167"/>
            <a:ext cx="108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Формула" r:id="rId23" imgW="114151" imgH="215619" progId="Equation.3">
                    <p:embed/>
                  </p:oleObj>
                </mc:Choice>
                <mc:Fallback>
                  <p:oleObj name="Формула" r:id="rId23" imgW="114151" imgH="215619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0" y="3167"/>
                          <a:ext cx="108" cy="1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6" name="Object 21"/>
            <p:cNvGraphicFramePr>
              <a:graphicFrameLocks noChangeAspect="1"/>
            </p:cNvGraphicFramePr>
            <p:nvPr/>
          </p:nvGraphicFramePr>
          <p:xfrm>
            <a:off x="3607" y="3612"/>
            <a:ext cx="2038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5" name="Формула" r:id="rId25" imgW="1777229" imgH="431613" progId="Equation.3">
                    <p:embed/>
                  </p:oleObj>
                </mc:Choice>
                <mc:Fallback>
                  <p:oleObj name="Формула" r:id="rId25" imgW="1777229" imgH="431613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7" y="3612"/>
                          <a:ext cx="2038" cy="5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7" name="Text Box 32"/>
            <p:cNvSpPr txBox="1">
              <a:spLocks noChangeArrowheads="1"/>
            </p:cNvSpPr>
            <p:nvPr/>
          </p:nvSpPr>
          <p:spPr bwMode="auto">
            <a:xfrm>
              <a:off x="3424" y="1026"/>
              <a:ext cx="1405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/>
                <a:t>Если </a:t>
              </a:r>
              <a:r>
                <a:rPr lang="en-US"/>
                <a:t>n=</a:t>
              </a:r>
              <a:r>
                <a:rPr lang="en-US">
                  <a:latin typeface="Times New Roman" pitchFamily="18" charset="0"/>
                </a:rPr>
                <a:t>0</a:t>
              </a:r>
              <a:r>
                <a:rPr lang="ru-RU"/>
                <a:t>,то</a:t>
              </a:r>
            </a:p>
          </p:txBody>
        </p:sp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3560" y="1888"/>
              <a:ext cx="1406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/>
                <a:t>Если </a:t>
              </a:r>
              <a:r>
                <a:rPr lang="en-US"/>
                <a:t>n=</a:t>
              </a:r>
              <a:r>
                <a:rPr lang="ru-RU">
                  <a:latin typeface="Times New Roman" pitchFamily="18" charset="0"/>
                </a:rPr>
                <a:t>1</a:t>
              </a:r>
              <a:r>
                <a:rPr lang="ru-RU"/>
                <a:t>,то</a:t>
              </a:r>
            </a:p>
          </p:txBody>
        </p:sp>
        <p:sp>
          <p:nvSpPr>
            <p:cNvPr id="20499" name="Text Box 34"/>
            <p:cNvSpPr txBox="1">
              <a:spLocks noChangeArrowheads="1"/>
            </p:cNvSpPr>
            <p:nvPr/>
          </p:nvSpPr>
          <p:spPr bwMode="auto">
            <a:xfrm>
              <a:off x="3560" y="2614"/>
              <a:ext cx="1406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/>
                <a:t>Если </a:t>
              </a:r>
              <a:r>
                <a:rPr lang="en-US"/>
                <a:t>n=</a:t>
              </a:r>
              <a:r>
                <a:rPr lang="ru-RU"/>
                <a:t>-</a:t>
              </a:r>
              <a:r>
                <a:rPr lang="ru-RU">
                  <a:latin typeface="Times New Roman" pitchFamily="18" charset="0"/>
                </a:rPr>
                <a:t>1</a:t>
              </a:r>
              <a:r>
                <a:rPr lang="ru-RU"/>
                <a:t>,то</a:t>
              </a:r>
            </a:p>
          </p:txBody>
        </p:sp>
        <p:sp>
          <p:nvSpPr>
            <p:cNvPr id="20500" name="Text Box 35"/>
            <p:cNvSpPr txBox="1">
              <a:spLocks noChangeArrowheads="1"/>
            </p:cNvSpPr>
            <p:nvPr/>
          </p:nvSpPr>
          <p:spPr bwMode="auto">
            <a:xfrm>
              <a:off x="3651" y="3385"/>
              <a:ext cx="1406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/>
                <a:t>Если </a:t>
              </a:r>
              <a:r>
                <a:rPr lang="en-US"/>
                <a:t>n=</a:t>
              </a:r>
              <a:r>
                <a:rPr lang="ru-RU"/>
                <a:t>-</a:t>
              </a:r>
              <a:r>
                <a:rPr lang="ru-RU">
                  <a:latin typeface="Times New Roman" pitchFamily="18" charset="0"/>
                </a:rPr>
                <a:t>2</a:t>
              </a:r>
              <a:r>
                <a:rPr lang="ru-RU"/>
                <a:t>,то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195263" y="188913"/>
          <a:ext cx="21272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3" imgW="787058" imgH="393529" progId="Equation.3">
                  <p:embed/>
                </p:oleObj>
              </mc:Choice>
              <mc:Fallback>
                <p:oleObj name="Формула" r:id="rId3" imgW="787058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188913"/>
                        <a:ext cx="2127250" cy="1054100"/>
                      </a:xfrm>
                      <a:prstGeom prst="rect">
                        <a:avLst/>
                      </a:prstGeom>
                      <a:solidFill>
                        <a:srgbClr val="FFCC99">
                          <a:alpha val="45097"/>
                        </a:srgbClr>
                      </a:solidFill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57158" y="1182688"/>
            <a:ext cx="7358114" cy="904875"/>
            <a:chOff x="0" y="1182688"/>
            <a:chExt cx="6227763" cy="904875"/>
          </a:xfrm>
        </p:grpSpPr>
        <p:graphicFrame>
          <p:nvGraphicFramePr>
            <p:cNvPr id="21534" name="Object 7"/>
            <p:cNvGraphicFramePr>
              <a:graphicFrameLocks noChangeAspect="1"/>
            </p:cNvGraphicFramePr>
            <p:nvPr/>
          </p:nvGraphicFramePr>
          <p:xfrm>
            <a:off x="0" y="1182688"/>
            <a:ext cx="1804988" cy="893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Формула" r:id="rId5" imgW="787058" imgH="393529" progId="Equation.3">
                    <p:embed/>
                  </p:oleObj>
                </mc:Choice>
                <mc:Fallback>
                  <p:oleObj name="Формула" r:id="rId5" imgW="787058" imgH="393529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182688"/>
                          <a:ext cx="1804988" cy="893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5" name="Object 9"/>
            <p:cNvGraphicFramePr>
              <a:graphicFrameLocks noChangeAspect="1"/>
            </p:cNvGraphicFramePr>
            <p:nvPr/>
          </p:nvGraphicFramePr>
          <p:xfrm>
            <a:off x="3348038" y="1196975"/>
            <a:ext cx="2879725" cy="890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Формула" r:id="rId7" imgW="1269449" imgH="393529" progId="Equation.3">
                    <p:embed/>
                  </p:oleObj>
                </mc:Choice>
                <mc:Fallback>
                  <p:oleObj name="Формула" r:id="rId7" imgW="1269449" imgH="393529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8038" y="1196975"/>
                          <a:ext cx="2879725" cy="890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6" name="Text Box 11"/>
            <p:cNvSpPr txBox="1">
              <a:spLocks noChangeArrowheads="1"/>
            </p:cNvSpPr>
            <p:nvPr/>
          </p:nvSpPr>
          <p:spPr bwMode="auto">
            <a:xfrm>
              <a:off x="2268538" y="1341438"/>
              <a:ext cx="10795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800" b="0" dirty="0"/>
                <a:t>или</a:t>
              </a:r>
            </a:p>
          </p:txBody>
        </p:sp>
      </p:grpSp>
      <p:sp>
        <p:nvSpPr>
          <p:cNvPr id="21511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21512" name="Rectangle 1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3" name="Группа 3"/>
          <p:cNvGrpSpPr>
            <a:grpSpLocks/>
          </p:cNvGrpSpPr>
          <p:nvPr/>
        </p:nvGrpSpPr>
        <p:grpSpPr bwMode="auto">
          <a:xfrm>
            <a:off x="357158" y="3233738"/>
            <a:ext cx="7929618" cy="1549400"/>
            <a:chOff x="107504" y="3233738"/>
            <a:chExt cx="7272809" cy="1419397"/>
          </a:xfrm>
        </p:grpSpPr>
        <p:graphicFrame>
          <p:nvGraphicFramePr>
            <p:cNvPr id="21530" name="Object 12"/>
            <p:cNvGraphicFramePr>
              <a:graphicFrameLocks noChangeAspect="1"/>
            </p:cNvGraphicFramePr>
            <p:nvPr/>
          </p:nvGraphicFramePr>
          <p:xfrm>
            <a:off x="107504" y="3819437"/>
            <a:ext cx="2472043" cy="7598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Формула" r:id="rId9" imgW="1397000" imgH="431800" progId="Equation.3">
                    <p:embed/>
                  </p:oleObj>
                </mc:Choice>
                <mc:Fallback>
                  <p:oleObj name="Формула" r:id="rId9" imgW="1397000" imgH="4318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504" y="3819437"/>
                          <a:ext cx="2472043" cy="7598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1" name="Object 14"/>
            <p:cNvGraphicFramePr>
              <a:graphicFrameLocks noChangeAspect="1"/>
            </p:cNvGraphicFramePr>
            <p:nvPr/>
          </p:nvGraphicFramePr>
          <p:xfrm>
            <a:off x="4537901" y="3874834"/>
            <a:ext cx="2842412" cy="778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Формула" r:id="rId11" imgW="1562100" imgH="431800" progId="Equation.3">
                    <p:embed/>
                  </p:oleObj>
                </mc:Choice>
                <mc:Fallback>
                  <p:oleObj name="Формула" r:id="rId11" imgW="1562100" imgH="4318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7901" y="3874834"/>
                          <a:ext cx="2842412" cy="7783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2" name="Rectangle 16"/>
            <p:cNvSpPr>
              <a:spLocks noChangeArrowheads="1"/>
            </p:cNvSpPr>
            <p:nvPr/>
          </p:nvSpPr>
          <p:spPr bwMode="auto">
            <a:xfrm>
              <a:off x="1625583" y="3233738"/>
              <a:ext cx="3313112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ru-RU" dirty="0"/>
                <a:t>Если </a:t>
              </a:r>
              <a:r>
                <a:rPr lang="en-US" dirty="0"/>
                <a:t>n</a:t>
              </a:r>
              <a:r>
                <a:rPr lang="ru-RU" dirty="0"/>
                <a:t>=</a:t>
              </a:r>
              <a:r>
                <a:rPr lang="ru-RU" dirty="0">
                  <a:latin typeface="Times New Roman" pitchFamily="18" charset="0"/>
                </a:rPr>
                <a:t>0</a:t>
              </a:r>
              <a:r>
                <a:rPr lang="ru-RU" dirty="0"/>
                <a:t>, то</a:t>
              </a:r>
              <a:r>
                <a:rPr lang="ru-RU" sz="2800" b="0" dirty="0"/>
                <a:t> </a:t>
              </a:r>
            </a:p>
          </p:txBody>
        </p:sp>
        <p:sp>
          <p:nvSpPr>
            <p:cNvPr id="21533" name="Text Box 17"/>
            <p:cNvSpPr txBox="1">
              <a:spLocks noChangeArrowheads="1"/>
            </p:cNvSpPr>
            <p:nvPr/>
          </p:nvSpPr>
          <p:spPr bwMode="auto">
            <a:xfrm>
              <a:off x="3125640" y="3974236"/>
              <a:ext cx="10810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0"/>
                <a:t>или</a:t>
              </a:r>
            </a:p>
          </p:txBody>
        </p:sp>
      </p:grpSp>
      <p:sp>
        <p:nvSpPr>
          <p:cNvPr id="21514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21515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357158" y="1989138"/>
            <a:ext cx="8072494" cy="1319212"/>
            <a:chOff x="-65088" y="1989138"/>
            <a:chExt cx="7189788" cy="1319212"/>
          </a:xfrm>
        </p:grpSpPr>
        <p:graphicFrame>
          <p:nvGraphicFramePr>
            <p:cNvPr id="21526" name="Object 18"/>
            <p:cNvGraphicFramePr>
              <a:graphicFrameLocks noChangeAspect="1"/>
            </p:cNvGraphicFramePr>
            <p:nvPr/>
          </p:nvGraphicFramePr>
          <p:xfrm>
            <a:off x="-65088" y="2565400"/>
            <a:ext cx="3228976" cy="74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Формула" r:id="rId13" imgW="1866900" imgH="431800" progId="Equation.3">
                    <p:embed/>
                  </p:oleObj>
                </mc:Choice>
                <mc:Fallback>
                  <p:oleObj name="Формула" r:id="rId13" imgW="1866900" imgH="4318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65088" y="2565400"/>
                          <a:ext cx="3228976" cy="742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27" name="Object 20"/>
            <p:cNvGraphicFramePr>
              <a:graphicFrameLocks noChangeAspect="1"/>
            </p:cNvGraphicFramePr>
            <p:nvPr/>
          </p:nvGraphicFramePr>
          <p:xfrm>
            <a:off x="4254500" y="2565400"/>
            <a:ext cx="2870200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Формула" r:id="rId15" imgW="1765300" imgH="431800" progId="Equation.3">
                    <p:embed/>
                  </p:oleObj>
                </mc:Choice>
                <mc:Fallback>
                  <p:oleObj name="Формула" r:id="rId15" imgW="1765300" imgH="43180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4500" y="2565400"/>
                          <a:ext cx="2870200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28" name="Rectangle 22"/>
            <p:cNvSpPr>
              <a:spLocks noChangeArrowheads="1"/>
            </p:cNvSpPr>
            <p:nvPr/>
          </p:nvSpPr>
          <p:spPr bwMode="auto">
            <a:xfrm>
              <a:off x="1619250" y="1989138"/>
              <a:ext cx="273685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ru-RU"/>
                <a:t>Если </a:t>
              </a:r>
              <a:r>
                <a:rPr lang="en-US"/>
                <a:t>n</a:t>
              </a:r>
              <a:r>
                <a:rPr lang="ru-RU"/>
                <a:t>=</a:t>
              </a:r>
              <a:r>
                <a:rPr lang="ru-RU">
                  <a:latin typeface="Times New Roman" pitchFamily="18" charset="0"/>
                </a:rPr>
                <a:t>-1</a:t>
              </a:r>
              <a:r>
                <a:rPr lang="ru-RU"/>
                <a:t>, то</a:t>
              </a:r>
              <a:r>
                <a:rPr lang="ru-RU" sz="2800"/>
                <a:t> </a:t>
              </a:r>
            </a:p>
          </p:txBody>
        </p:sp>
        <p:sp>
          <p:nvSpPr>
            <p:cNvPr id="21529" name="Text Box 23"/>
            <p:cNvSpPr txBox="1">
              <a:spLocks noChangeArrowheads="1"/>
            </p:cNvSpPr>
            <p:nvPr/>
          </p:nvSpPr>
          <p:spPr bwMode="auto">
            <a:xfrm>
              <a:off x="3216851" y="2666094"/>
              <a:ext cx="10795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0"/>
                <a:t>или</a:t>
              </a:r>
            </a:p>
          </p:txBody>
        </p:sp>
      </p:grpSp>
      <p:sp>
        <p:nvSpPr>
          <p:cNvPr id="21517" name="Rectangle 2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21518" name="Rectangle 2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428596" y="4783138"/>
            <a:ext cx="8358246" cy="1166812"/>
            <a:chOff x="179512" y="4782457"/>
            <a:chExt cx="7323484" cy="1166823"/>
          </a:xfrm>
        </p:grpSpPr>
        <p:sp>
          <p:nvSpPr>
            <p:cNvPr id="21522" name="Rectangle 24"/>
            <p:cNvSpPr>
              <a:spLocks noChangeArrowheads="1"/>
            </p:cNvSpPr>
            <p:nvPr/>
          </p:nvSpPr>
          <p:spPr bwMode="auto">
            <a:xfrm>
              <a:off x="1619250" y="4782457"/>
              <a:ext cx="27368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ru-RU"/>
                <a:t>Если </a:t>
              </a:r>
              <a:r>
                <a:rPr lang="en-US"/>
                <a:t>n</a:t>
              </a:r>
              <a:r>
                <a:rPr lang="ru-RU"/>
                <a:t>=</a:t>
              </a:r>
              <a:r>
                <a:rPr lang="ru-RU">
                  <a:latin typeface="Times New Roman" pitchFamily="18" charset="0"/>
                </a:rPr>
                <a:t>1</a:t>
              </a:r>
              <a:r>
                <a:rPr lang="ru-RU"/>
                <a:t>, то </a:t>
              </a:r>
            </a:p>
          </p:txBody>
        </p:sp>
        <p:graphicFrame>
          <p:nvGraphicFramePr>
            <p:cNvPr id="21523" name="Object 25"/>
            <p:cNvGraphicFramePr>
              <a:graphicFrameLocks noChangeAspect="1"/>
            </p:cNvGraphicFramePr>
            <p:nvPr/>
          </p:nvGraphicFramePr>
          <p:xfrm>
            <a:off x="179512" y="5193166"/>
            <a:ext cx="2934174" cy="7561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Формула" r:id="rId17" imgW="1663700" imgH="431800" progId="Equation.3">
                    <p:embed/>
                  </p:oleObj>
                </mc:Choice>
                <mc:Fallback>
                  <p:oleObj name="Формула" r:id="rId17" imgW="1663700" imgH="4318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2" y="5193166"/>
                          <a:ext cx="2934174" cy="7561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24" name="Text Box 27"/>
            <p:cNvSpPr txBox="1">
              <a:spLocks noChangeArrowheads="1"/>
            </p:cNvSpPr>
            <p:nvPr/>
          </p:nvSpPr>
          <p:spPr bwMode="auto">
            <a:xfrm>
              <a:off x="3208371" y="5262336"/>
              <a:ext cx="12239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0"/>
                <a:t>или</a:t>
              </a:r>
            </a:p>
          </p:txBody>
        </p:sp>
        <p:graphicFrame>
          <p:nvGraphicFramePr>
            <p:cNvPr id="21525" name="Object 28"/>
            <p:cNvGraphicFramePr>
              <a:graphicFrameLocks noChangeAspect="1"/>
            </p:cNvGraphicFramePr>
            <p:nvPr/>
          </p:nvGraphicFramePr>
          <p:xfrm>
            <a:off x="4572000" y="5164138"/>
            <a:ext cx="2930996" cy="740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Формула" r:id="rId19" imgW="1701800" imgH="431800" progId="Equation.3">
                    <p:embed/>
                  </p:oleObj>
                </mc:Choice>
                <mc:Fallback>
                  <p:oleObj name="Формула" r:id="rId19" imgW="1701800" imgH="4318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5164138"/>
                          <a:ext cx="2930996" cy="740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20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22556" name="Object 30"/>
          <p:cNvGraphicFramePr>
            <a:graphicFrameLocks noChangeAspect="1"/>
          </p:cNvGraphicFramePr>
          <p:nvPr/>
        </p:nvGraphicFramePr>
        <p:xfrm>
          <a:off x="3073400" y="5976938"/>
          <a:ext cx="267811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21" imgW="1180588" imgH="393529" progId="Equation.3">
                  <p:embed/>
                </p:oleObj>
              </mc:Choice>
              <mc:Fallback>
                <p:oleObj name="Формула" r:id="rId21" imgW="1180588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5976938"/>
                        <a:ext cx="2678113" cy="881062"/>
                      </a:xfrm>
                      <a:prstGeom prst="rect">
                        <a:avLst/>
                      </a:prstGeom>
                      <a:solidFill>
                        <a:srgbClr val="FFE989"/>
                      </a:solidFill>
                      <a:ln w="476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514350" y="452438"/>
            <a:ext cx="7777163" cy="769441"/>
          </a:xfrm>
          <a:prstGeom prst="rect">
            <a:avLst/>
          </a:prstGeom>
          <a:solidFill>
            <a:srgbClr val="CCFFFF"/>
          </a:solidFill>
          <a:ln w="476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Алгебраический способ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971550" y="2041525"/>
            <a:ext cx="705643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а) решение неравенства относительно неизвестного целочисленного параметра и вычисление корней;</a:t>
            </a:r>
          </a:p>
          <a:p>
            <a:pPr algn="l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б) исследование уравнения с двумя целочисленными параметрами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0825" y="115888"/>
          <a:ext cx="7462838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3" imgW="2159000" imgH="393700" progId="Equation.3">
                  <p:embed/>
                </p:oleObj>
              </mc:Choice>
              <mc:Fallback>
                <p:oleObj name="Формула" r:id="rId3" imgW="21590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5888"/>
                        <a:ext cx="7462838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2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4392613"/>
          <a:ext cx="313213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5" imgW="1371600" imgH="838200" progId="Equation.3">
                  <p:embed/>
                </p:oleObj>
              </mc:Choice>
              <mc:Fallback>
                <p:oleObj name="Формула" r:id="rId5" imgW="1371600" imgH="838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92613"/>
                        <a:ext cx="3132138" cy="191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0" name="Object 2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292725" y="1844675"/>
          <a:ext cx="3024188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7" imgW="1346200" imgH="838200" progId="Equation.3">
                  <p:embed/>
                </p:oleObj>
              </mc:Choice>
              <mc:Fallback>
                <p:oleObj name="Формула" r:id="rId7" imgW="1346200" imgH="838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844675"/>
                        <a:ext cx="3024188" cy="188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361950" y="1557338"/>
          <a:ext cx="2373313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9" imgW="888614" imgH="393529" progId="Equation.3">
                  <p:embed/>
                </p:oleObj>
              </mc:Choice>
              <mc:Fallback>
                <p:oleObj name="Формула" r:id="rId9" imgW="888614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1557338"/>
                        <a:ext cx="2373313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4" name="Object 20"/>
          <p:cNvGraphicFramePr>
            <a:graphicFrameLocks noChangeAspect="1"/>
          </p:cNvGraphicFramePr>
          <p:nvPr/>
        </p:nvGraphicFramePr>
        <p:xfrm>
          <a:off x="215900" y="2781300"/>
          <a:ext cx="2554288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Формула" r:id="rId11" imgW="939800" imgH="457200" progId="Equation.3">
                  <p:embed/>
                </p:oleObj>
              </mc:Choice>
              <mc:Fallback>
                <p:oleObj name="Формула" r:id="rId11" imgW="9398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2781300"/>
                        <a:ext cx="2554288" cy="1243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2" name="Object 28"/>
          <p:cNvGraphicFramePr>
            <a:graphicFrameLocks noChangeAspect="1"/>
          </p:cNvGraphicFramePr>
          <p:nvPr/>
        </p:nvGraphicFramePr>
        <p:xfrm>
          <a:off x="4103688" y="3860800"/>
          <a:ext cx="504031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Формула" r:id="rId13" imgW="1803400" imgH="393700" progId="Equation.3">
                  <p:embed/>
                </p:oleObj>
              </mc:Choice>
              <mc:Fallback>
                <p:oleObj name="Формула" r:id="rId13" imgW="1803400" imgH="3937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3860800"/>
                        <a:ext cx="5040312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4" name="Object 3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211638" y="5084763"/>
          <a:ext cx="45370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15" imgW="1663700" imgH="393700" progId="Equation.3">
                  <p:embed/>
                </p:oleObj>
              </mc:Choice>
              <mc:Fallback>
                <p:oleObj name="Формула" r:id="rId15" imgW="1663700" imgH="3937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084763"/>
                        <a:ext cx="453707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042988" y="549275"/>
          <a:ext cx="518477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3" imgW="1663700" imgH="393700" progId="Equation.3">
                  <p:embed/>
                </p:oleObj>
              </mc:Choice>
              <mc:Fallback>
                <p:oleObj name="Формула" r:id="rId3" imgW="16637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49275"/>
                        <a:ext cx="5184775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42988" y="1844675"/>
          <a:ext cx="554513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5" imgW="1625600" imgH="203200" progId="Equation.3">
                  <p:embed/>
                </p:oleObj>
              </mc:Choice>
              <mc:Fallback>
                <p:oleObj name="Формула" r:id="rId5" imgW="16256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844675"/>
                        <a:ext cx="5545137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92275" y="2636838"/>
          <a:ext cx="51117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7" imgW="1422400" imgH="203200" progId="Equation.3">
                  <p:embed/>
                </p:oleObj>
              </mc:Choice>
              <mc:Fallback>
                <p:oleObj name="Формула" r:id="rId7" imgW="14224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36838"/>
                        <a:ext cx="51117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755650" y="0"/>
            <a:ext cx="741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i="1"/>
              <a:t>Найдём все «неподходящие» </a:t>
            </a:r>
            <a:r>
              <a:rPr lang="en-US" sz="2800" i="1"/>
              <a:t>n</a:t>
            </a:r>
            <a:r>
              <a:rPr lang="ru-RU" sz="2800" i="1"/>
              <a:t>.</a:t>
            </a:r>
          </a:p>
        </p:txBody>
      </p:sp>
      <p:graphicFrame>
        <p:nvGraphicFramePr>
          <p:cNvPr id="67597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908175" y="3429000"/>
          <a:ext cx="468153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9" imgW="1307532" imgH="203112" progId="Equation.3">
                  <p:embed/>
                </p:oleObj>
              </mc:Choice>
              <mc:Fallback>
                <p:oleObj name="Формула" r:id="rId9" imgW="1307532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429000"/>
                        <a:ext cx="4681538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0" name="Object 16"/>
          <p:cNvGraphicFramePr>
            <a:graphicFrameLocks noChangeAspect="1"/>
          </p:cNvGraphicFramePr>
          <p:nvPr/>
        </p:nvGraphicFramePr>
        <p:xfrm>
          <a:off x="2195513" y="4149725"/>
          <a:ext cx="42481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11" imgW="1282700" imgH="393700" progId="Equation.3">
                  <p:embed/>
                </p:oleObj>
              </mc:Choice>
              <mc:Fallback>
                <p:oleObj name="Формула" r:id="rId11" imgW="1282700" imgH="3937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149725"/>
                        <a:ext cx="4248150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1" name="Object 17"/>
          <p:cNvGraphicFramePr>
            <a:graphicFrameLocks noChangeAspect="1"/>
          </p:cNvGraphicFramePr>
          <p:nvPr/>
        </p:nvGraphicFramePr>
        <p:xfrm>
          <a:off x="1476375" y="5373688"/>
          <a:ext cx="4824413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13" imgW="1511300" imgH="393700" progId="Equation.3">
                  <p:embed/>
                </p:oleObj>
              </mc:Choice>
              <mc:Fallback>
                <p:oleObj name="Формула" r:id="rId13" imgW="1511300" imgH="3937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373688"/>
                        <a:ext cx="4824413" cy="1258887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603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4211638" y="0"/>
          <a:ext cx="424815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Формула" r:id="rId3" imgW="1511300" imgH="393700" progId="Equation.3">
                  <p:embed/>
                </p:oleObj>
              </mc:Choice>
              <mc:Fallback>
                <p:oleObj name="Формула" r:id="rId3" imgW="15113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0"/>
                        <a:ext cx="4248150" cy="110648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476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90" name="Object 86"/>
          <p:cNvGraphicFramePr>
            <a:graphicFrameLocks noChangeAspect="1"/>
          </p:cNvGraphicFramePr>
          <p:nvPr/>
        </p:nvGraphicFramePr>
        <p:xfrm>
          <a:off x="4716463" y="1341438"/>
          <a:ext cx="273685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5" imgW="647419" imgH="203112" progId="Equation.3">
                  <p:embed/>
                </p:oleObj>
              </mc:Choice>
              <mc:Fallback>
                <p:oleObj name="Формула" r:id="rId5" imgW="647419" imgH="203112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341438"/>
                        <a:ext cx="273685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834" name="Rectangle 130"/>
          <p:cNvSpPr>
            <a:spLocks noChangeArrowheads="1"/>
          </p:cNvSpPr>
          <p:nvPr/>
        </p:nvSpPr>
        <p:spPr bwMode="auto">
          <a:xfrm>
            <a:off x="5148263" y="3068638"/>
            <a:ext cx="360362" cy="792162"/>
          </a:xfrm>
          <a:prstGeom prst="rect">
            <a:avLst/>
          </a:prstGeom>
          <a:solidFill>
            <a:srgbClr val="99CC00">
              <a:alpha val="29019"/>
            </a:srgbClr>
          </a:solidFill>
          <a:ln w="476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35" name="Rectangle 131"/>
          <p:cNvSpPr>
            <a:spLocks noChangeArrowheads="1"/>
          </p:cNvSpPr>
          <p:nvPr/>
        </p:nvSpPr>
        <p:spPr bwMode="auto">
          <a:xfrm>
            <a:off x="6011863" y="2852738"/>
            <a:ext cx="358775" cy="720725"/>
          </a:xfrm>
          <a:prstGeom prst="rect">
            <a:avLst/>
          </a:prstGeom>
          <a:solidFill>
            <a:srgbClr val="99CC00">
              <a:alpha val="29019"/>
            </a:srgbClr>
          </a:solidFill>
          <a:ln w="476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33" name="Rectangle 129"/>
          <p:cNvSpPr>
            <a:spLocks noChangeArrowheads="1"/>
          </p:cNvSpPr>
          <p:nvPr/>
        </p:nvSpPr>
        <p:spPr bwMode="auto">
          <a:xfrm>
            <a:off x="5724525" y="1412875"/>
            <a:ext cx="1512888" cy="792163"/>
          </a:xfrm>
          <a:prstGeom prst="rect">
            <a:avLst/>
          </a:prstGeom>
          <a:solidFill>
            <a:srgbClr val="99CC00">
              <a:alpha val="29019"/>
            </a:srgbClr>
          </a:solidFill>
          <a:ln w="476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29" name="Rectangle 125"/>
          <p:cNvSpPr>
            <a:spLocks noChangeArrowheads="1"/>
          </p:cNvSpPr>
          <p:nvPr/>
        </p:nvSpPr>
        <p:spPr bwMode="auto">
          <a:xfrm>
            <a:off x="1692275" y="2708275"/>
            <a:ext cx="431800" cy="719138"/>
          </a:xfrm>
          <a:prstGeom prst="rect">
            <a:avLst/>
          </a:prstGeom>
          <a:solidFill>
            <a:srgbClr val="FFCC99">
              <a:alpha val="45882"/>
            </a:srgbClr>
          </a:solidFill>
          <a:ln w="476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30" name="Rectangle 126"/>
          <p:cNvSpPr>
            <a:spLocks noChangeArrowheads="1"/>
          </p:cNvSpPr>
          <p:nvPr/>
        </p:nvSpPr>
        <p:spPr bwMode="auto">
          <a:xfrm>
            <a:off x="1042988" y="2997200"/>
            <a:ext cx="431800" cy="719138"/>
          </a:xfrm>
          <a:prstGeom prst="rect">
            <a:avLst/>
          </a:prstGeom>
          <a:solidFill>
            <a:srgbClr val="FFCC99">
              <a:alpha val="45882"/>
            </a:srgbClr>
          </a:solidFill>
          <a:ln w="476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28" name="Rectangle 124"/>
          <p:cNvSpPr>
            <a:spLocks noChangeArrowheads="1"/>
          </p:cNvSpPr>
          <p:nvPr/>
        </p:nvSpPr>
        <p:spPr bwMode="auto">
          <a:xfrm>
            <a:off x="1187450" y="5661025"/>
            <a:ext cx="1081088" cy="719138"/>
          </a:xfrm>
          <a:prstGeom prst="rect">
            <a:avLst/>
          </a:prstGeom>
          <a:solidFill>
            <a:srgbClr val="FFCC99">
              <a:alpha val="45882"/>
            </a:srgbClr>
          </a:solidFill>
          <a:ln w="476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72718" name="Object 14"/>
          <p:cNvGraphicFramePr>
            <a:graphicFrameLocks noChangeAspect="1"/>
          </p:cNvGraphicFramePr>
          <p:nvPr/>
        </p:nvGraphicFramePr>
        <p:xfrm>
          <a:off x="395288" y="5805488"/>
          <a:ext cx="20494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7" imgW="634725" imgH="190417" progId="Equation.3">
                  <p:embed/>
                </p:oleObj>
              </mc:Choice>
              <mc:Fallback>
                <p:oleObj name="Формула" r:id="rId7" imgW="634725" imgH="190417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805488"/>
                        <a:ext cx="2049462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1" name="Object 2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0825" y="1484313"/>
          <a:ext cx="2160588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9" imgW="685800" imgH="393700" progId="Equation.3">
                  <p:embed/>
                </p:oleObj>
              </mc:Choice>
              <mc:Fallback>
                <p:oleObj name="Формула" r:id="rId9" imgW="685800" imgH="3937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84313"/>
                        <a:ext cx="2160588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822" name="Object 11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03800" y="4457700"/>
          <a:ext cx="302418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11" imgW="698197" imgH="177723" progId="Equation.3">
                  <p:embed/>
                </p:oleObj>
              </mc:Choice>
              <mc:Fallback>
                <p:oleObj name="Формула" r:id="rId11" imgW="698197" imgH="177723" progId="Equation.3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457700"/>
                        <a:ext cx="3024188" cy="7699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476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4" name="Object 10"/>
          <p:cNvGraphicFramePr>
            <a:graphicFrameLocks noChangeAspect="1"/>
          </p:cNvGraphicFramePr>
          <p:nvPr/>
        </p:nvGraphicFramePr>
        <p:xfrm>
          <a:off x="250825" y="260350"/>
          <a:ext cx="2593975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Формула" r:id="rId13" imgW="761669" imgH="393529" progId="Equation.3">
                  <p:embed/>
                </p:oleObj>
              </mc:Choice>
              <mc:Fallback>
                <p:oleObj name="Формула" r:id="rId13" imgW="76166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2593975" cy="134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7" name="Object 13"/>
          <p:cNvGraphicFramePr>
            <a:graphicFrameLocks noChangeAspect="1"/>
          </p:cNvGraphicFramePr>
          <p:nvPr/>
        </p:nvGraphicFramePr>
        <p:xfrm>
          <a:off x="179388" y="4076700"/>
          <a:ext cx="2033587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Формула" r:id="rId15" imgW="583947" imgH="393529" progId="Equation.3">
                  <p:embed/>
                </p:oleObj>
              </mc:Choice>
              <mc:Fallback>
                <p:oleObj name="Формула" r:id="rId15" imgW="583947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076700"/>
                        <a:ext cx="2033587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825" name="Object 121"/>
          <p:cNvGraphicFramePr>
            <a:graphicFrameLocks noChangeAspect="1"/>
          </p:cNvGraphicFramePr>
          <p:nvPr/>
        </p:nvGraphicFramePr>
        <p:xfrm>
          <a:off x="6948488" y="5229225"/>
          <a:ext cx="1671637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Формула" r:id="rId17" imgW="748975" imgH="203112" progId="Equation.3">
                  <p:embed/>
                </p:oleObj>
              </mc:Choice>
              <mc:Fallback>
                <p:oleObj name="Формула" r:id="rId17" imgW="748975" imgH="203112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5229225"/>
                        <a:ext cx="1671637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831" name="Line 127"/>
          <p:cNvSpPr>
            <a:spLocks noChangeShapeType="1"/>
          </p:cNvSpPr>
          <p:nvPr/>
        </p:nvSpPr>
        <p:spPr bwMode="auto">
          <a:xfrm flipH="1" flipV="1">
            <a:off x="1258888" y="3716338"/>
            <a:ext cx="360362" cy="1944687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32" name="Line 128"/>
          <p:cNvSpPr>
            <a:spLocks noChangeShapeType="1"/>
          </p:cNvSpPr>
          <p:nvPr/>
        </p:nvSpPr>
        <p:spPr bwMode="auto">
          <a:xfrm flipV="1">
            <a:off x="1835150" y="3357563"/>
            <a:ext cx="71438" cy="2376487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36" name="Line 132"/>
          <p:cNvSpPr>
            <a:spLocks noChangeShapeType="1"/>
          </p:cNvSpPr>
          <p:nvPr/>
        </p:nvSpPr>
        <p:spPr bwMode="auto">
          <a:xfrm flipH="1">
            <a:off x="5219700" y="2133600"/>
            <a:ext cx="647700" cy="1079500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37" name="Line 133"/>
          <p:cNvSpPr>
            <a:spLocks noChangeShapeType="1"/>
          </p:cNvSpPr>
          <p:nvPr/>
        </p:nvSpPr>
        <p:spPr bwMode="auto">
          <a:xfrm flipH="1">
            <a:off x="6227763" y="2133600"/>
            <a:ext cx="431800" cy="792163"/>
          </a:xfrm>
          <a:prstGeom prst="line">
            <a:avLst/>
          </a:prstGeom>
          <a:noFill/>
          <a:ln w="603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38" name="Rectangle 134"/>
          <p:cNvSpPr>
            <a:spLocks noChangeArrowheads="1"/>
          </p:cNvSpPr>
          <p:nvPr/>
        </p:nvSpPr>
        <p:spPr bwMode="auto">
          <a:xfrm>
            <a:off x="4284663" y="5949950"/>
            <a:ext cx="4398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 i="1"/>
              <a:t>Все «неподходящие» </a:t>
            </a:r>
            <a:r>
              <a:rPr lang="en-US" sz="3200" i="1"/>
              <a:t>n</a:t>
            </a:r>
            <a:endParaRPr lang="ru-RU" sz="3200" i="1"/>
          </a:p>
        </p:txBody>
      </p:sp>
      <p:sp>
        <p:nvSpPr>
          <p:cNvPr id="72839" name="Oval 135"/>
          <p:cNvSpPr>
            <a:spLocks noChangeArrowheads="1"/>
          </p:cNvSpPr>
          <p:nvPr/>
        </p:nvSpPr>
        <p:spPr bwMode="auto">
          <a:xfrm>
            <a:off x="323850" y="2636838"/>
            <a:ext cx="3024188" cy="1419225"/>
          </a:xfrm>
          <a:prstGeom prst="ellipse">
            <a:avLst/>
          </a:prstGeom>
          <a:noFill/>
          <a:ln w="603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sp>
        <p:nvSpPr>
          <p:cNvPr id="72840" name="Oval 136"/>
          <p:cNvSpPr>
            <a:spLocks noChangeArrowheads="1"/>
          </p:cNvSpPr>
          <p:nvPr/>
        </p:nvSpPr>
        <p:spPr bwMode="auto">
          <a:xfrm>
            <a:off x="4572000" y="1125538"/>
            <a:ext cx="3024188" cy="1419225"/>
          </a:xfrm>
          <a:prstGeom prst="ellipse">
            <a:avLst/>
          </a:prstGeom>
          <a:noFill/>
          <a:ln w="603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sz="4400" i="1"/>
          </a:p>
        </p:txBody>
      </p:sp>
      <p:graphicFrame>
        <p:nvGraphicFramePr>
          <p:cNvPr id="72841" name="Object 13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71775" y="333375"/>
          <a:ext cx="11525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Формула" r:id="rId19" imgW="418918" imgH="406224" progId="Equation.3">
                  <p:embed/>
                </p:oleObj>
              </mc:Choice>
              <mc:Fallback>
                <p:oleObj name="Формула" r:id="rId19" imgW="418918" imgH="406224" progId="Equation.3">
                  <p:embed/>
                  <p:pic>
                    <p:nvPicPr>
                      <p:cNvPr id="0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33375"/>
                        <a:ext cx="11525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844" name="Object 140"/>
          <p:cNvGraphicFramePr>
            <a:graphicFrameLocks noChangeAspect="1"/>
          </p:cNvGraphicFramePr>
          <p:nvPr/>
        </p:nvGraphicFramePr>
        <p:xfrm>
          <a:off x="2371725" y="4114800"/>
          <a:ext cx="9763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Формула" r:id="rId21" imgW="418918" imgH="406224" progId="Equation.3">
                  <p:embed/>
                </p:oleObj>
              </mc:Choice>
              <mc:Fallback>
                <p:oleObj name="Формула" r:id="rId21" imgW="418918" imgH="406224" progId="Equation.3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114800"/>
                        <a:ext cx="9763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85" name="Object 8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95288" y="2852738"/>
          <a:ext cx="244792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23" imgW="837836" imgH="393529" progId="Equation.3">
                  <p:embed/>
                </p:oleObj>
              </mc:Choice>
              <mc:Fallback>
                <p:oleObj name="Формула" r:id="rId23" imgW="837836" imgH="393529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852738"/>
                        <a:ext cx="2447925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4329 L 3.05556E-6 0.1588 " pathEditMode="relative" ptsTypes="AA">
                                      <p:cBhvr>
                                        <p:cTn id="24" dur="2000" fill="hold"/>
                                        <p:tgtEl>
                                          <p:spTgt spid="72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7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1588 L 0.03142 0.3476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2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7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0.03854 0.2104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2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7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7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7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7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7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7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625 L 0.004 0.440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7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7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7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7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7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0" dur="2000"/>
                                        <p:tgtEl>
                                          <p:spTgt spid="7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7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7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34" grpId="0" animBg="1"/>
      <p:bldP spid="72835" grpId="0" animBg="1"/>
      <p:bldP spid="72833" grpId="0" animBg="1"/>
      <p:bldP spid="72829" grpId="0" animBg="1"/>
      <p:bldP spid="72830" grpId="0" animBg="1"/>
      <p:bldP spid="72828" grpId="0" animBg="1"/>
      <p:bldP spid="72831" grpId="0" animBg="1"/>
      <p:bldP spid="72832" grpId="0" animBg="1"/>
      <p:bldP spid="72836" grpId="0" animBg="1"/>
      <p:bldP spid="72837" grpId="0" animBg="1"/>
      <p:bldP spid="72838" grpId="0"/>
      <p:bldP spid="72839" grpId="0" animBg="1"/>
      <p:bldP spid="72839" grpId="1" animBg="1"/>
      <p:bldP spid="72840" grpId="0" animBg="1"/>
      <p:bldP spid="72840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448</Words>
  <Application>Microsoft Office PowerPoint</Application>
  <PresentationFormat>Экран (4:3)</PresentationFormat>
  <Paragraphs>163</Paragraphs>
  <Slides>31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42" baseType="lpstr">
      <vt:lpstr>Batang</vt:lpstr>
      <vt:lpstr>Arial</vt:lpstr>
      <vt:lpstr>Arial Black</vt:lpstr>
      <vt:lpstr>Calibri</vt:lpstr>
      <vt:lpstr>Constantia</vt:lpstr>
      <vt:lpstr>Tahoma</vt:lpstr>
      <vt:lpstr>Times New Roman</vt:lpstr>
      <vt:lpstr>Wingdings 2</vt:lpstr>
      <vt:lpstr>Бумажная</vt:lpstr>
      <vt:lpstr>Формула</vt:lpstr>
      <vt:lpstr>Equation</vt:lpstr>
      <vt:lpstr>Подготовка к ЕГЭ по математике</vt:lpstr>
      <vt:lpstr>Способы отбора корней в тригонометрических уравнениях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Итак,</vt:lpstr>
      <vt:lpstr>Решить 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Решить уравнение</vt:lpstr>
      <vt:lpstr>Презентация PowerPoint</vt:lpstr>
      <vt:lpstr>Презентация PowerPoint</vt:lpstr>
      <vt:lpstr>Презентация PowerPoint</vt:lpstr>
      <vt:lpstr>Решить уравнение</vt:lpstr>
      <vt:lpstr>Презентация PowerPoint</vt:lpstr>
      <vt:lpstr>Презентация PowerPoint</vt:lpstr>
      <vt:lpstr>Отбор корней на координатной прямой.</vt:lpstr>
      <vt:lpstr>Презентация PowerPoint</vt:lpstr>
      <vt:lpstr>Решите 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презентации использовались  ресурсы: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2014 по математике</dc:title>
  <dc:creator>татьяна</dc:creator>
  <cp:lastModifiedBy>alm02@mail.ru</cp:lastModifiedBy>
  <cp:revision>13</cp:revision>
  <dcterms:created xsi:type="dcterms:W3CDTF">2013-08-19T13:48:47Z</dcterms:created>
  <dcterms:modified xsi:type="dcterms:W3CDTF">2019-10-26T19:49:50Z</dcterms:modified>
</cp:coreProperties>
</file>